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3" r:id="rId3"/>
  </p:sldMasterIdLst>
  <p:notesMasterIdLst>
    <p:notesMasterId r:id="rId31"/>
  </p:notesMasterIdLst>
  <p:sldIdLst>
    <p:sldId id="257" r:id="rId4"/>
    <p:sldId id="258" r:id="rId5"/>
    <p:sldId id="266" r:id="rId6"/>
    <p:sldId id="259" r:id="rId7"/>
    <p:sldId id="271" r:id="rId8"/>
    <p:sldId id="268" r:id="rId9"/>
    <p:sldId id="287" r:id="rId10"/>
    <p:sldId id="289" r:id="rId11"/>
    <p:sldId id="286" r:id="rId12"/>
    <p:sldId id="313" r:id="rId13"/>
    <p:sldId id="288" r:id="rId14"/>
    <p:sldId id="295" r:id="rId15"/>
    <p:sldId id="290" r:id="rId16"/>
    <p:sldId id="292" r:id="rId17"/>
    <p:sldId id="299" r:id="rId18"/>
    <p:sldId id="300" r:id="rId19"/>
    <p:sldId id="301" r:id="rId20"/>
    <p:sldId id="303" r:id="rId21"/>
    <p:sldId id="304" r:id="rId22"/>
    <p:sldId id="305" r:id="rId23"/>
    <p:sldId id="306" r:id="rId24"/>
    <p:sldId id="308" r:id="rId25"/>
    <p:sldId id="310" r:id="rId26"/>
    <p:sldId id="311" r:id="rId27"/>
    <p:sldId id="314" r:id="rId28"/>
    <p:sldId id="312" r:id="rId29"/>
    <p:sldId id="265"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0101"/>
    <a:srgbClr val="3E4150"/>
    <a:srgbClr val="9393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70" autoAdjust="0"/>
    <p:restoredTop sz="95814" autoAdjust="0"/>
  </p:normalViewPr>
  <p:slideViewPr>
    <p:cSldViewPr snapToGrid="0" showGuides="1">
      <p:cViewPr varScale="1">
        <p:scale>
          <a:sx n="112" d="100"/>
          <a:sy n="112" d="100"/>
        </p:scale>
        <p:origin x="456" y="176"/>
      </p:cViewPr>
      <p:guideLst>
        <p:guide orient="horz" pos="2160"/>
        <p:guide pos="3840"/>
      </p:guideLst>
    </p:cSldViewPr>
  </p:slideViewPr>
  <p:outlineViewPr>
    <p:cViewPr>
      <p:scale>
        <a:sx n="33" d="100"/>
        <a:sy n="33" d="100"/>
      </p:scale>
      <p:origin x="0" y="-243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p>
          <a:p>
            <a:r>
              <a:rPr lang="en-US" altLang="zh-CN" dirty="0"/>
              <a:t>https://liangliangtuwen.tmall.com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2024/4/6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2024/4/6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E762901-3818-4288-A2AF-2123C9E3703D}" type="datetimeFigureOut">
              <a:rPr lang="zh-CN" altLang="en-US" smtClean="0"/>
              <a:t>2024/4/6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09E81-2A51-4B75-811C-C3E8AA2F71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09E81-2A51-4B75-811C-C3E8AA2F71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62901-3818-4288-A2AF-2123C9E3703D}" type="datetimeFigureOut">
              <a:rPr lang="zh-CN" altLang="en-US" smtClean="0"/>
              <a:t>2024/4/6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09E81-2A51-4B75-811C-C3E8AA2F71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24.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slideLayout" Target="../slideLayouts/slideLayout12.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image" Target="../media/image2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image" Target="../media/image25.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21.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ags" Target="../tags/tag30.xml"/><Relationship Id="rId16" Type="http://schemas.openxmlformats.org/officeDocument/2006/relationships/image" Target="../media/image27.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slideLayout" Target="../slideLayouts/slideLayout12.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s/_rels/slide22.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slideLayout" Target="../slideLayouts/slideLayout12.xml"/><Relationship Id="rId3" Type="http://schemas.openxmlformats.org/officeDocument/2006/relationships/tags" Target="../tags/tag45.xml"/><Relationship Id="rId21" Type="http://schemas.openxmlformats.org/officeDocument/2006/relationships/image" Target="../media/image30.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image" Target="../media/image29.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image" Target="../media/image32.png"/><Relationship Id="rId10" Type="http://schemas.openxmlformats.org/officeDocument/2006/relationships/tags" Target="../tags/tag52.xml"/><Relationship Id="rId19" Type="http://schemas.openxmlformats.org/officeDocument/2006/relationships/image" Target="../media/image28.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image" Target="../media/image33.png"/><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2" Type="http://schemas.openxmlformats.org/officeDocument/2006/relationships/tags" Target="../tags/tag74.xml"/><Relationship Id="rId16" Type="http://schemas.openxmlformats.org/officeDocument/2006/relationships/image" Target="../media/image34.jpe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Layout" Target="../slideLayouts/slideLayout12.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25.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tags" Target="../tags/tag98.xml"/><Relationship Id="rId2" Type="http://schemas.openxmlformats.org/officeDocument/2006/relationships/tags" Target="../tags/tag88.xml"/><Relationship Id="rId16" Type="http://schemas.openxmlformats.org/officeDocument/2006/relationships/image" Target="../media/image35.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slideLayout" Target="../slideLayouts/slideLayout12.xml"/><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t="49851"/>
          <a:stretch>
            <a:fillRect/>
          </a:stretch>
        </p:blipFill>
        <p:spPr>
          <a:xfrm rot="3512035">
            <a:off x="1939817" y="-5316457"/>
            <a:ext cx="15335316" cy="10632912"/>
          </a:xfrm>
          <a:prstGeom prst="rect">
            <a:avLst/>
          </a:prstGeom>
        </p:spPr>
      </p:pic>
      <p:sp>
        <p:nvSpPr>
          <p:cNvPr id="45" name="TextBox 12"/>
          <p:cNvSpPr txBox="1"/>
          <p:nvPr/>
        </p:nvSpPr>
        <p:spPr>
          <a:xfrm>
            <a:off x="622047" y="4402789"/>
            <a:ext cx="8006981" cy="831029"/>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sz="4800" dirty="0">
                <a:solidFill>
                  <a:srgbClr val="3E4150"/>
                </a:solidFill>
              </a:rPr>
              <a:t>“智慧政务”中的文本挖掘</a:t>
            </a:r>
          </a:p>
        </p:txBody>
      </p:sp>
      <p:sp>
        <p:nvSpPr>
          <p:cNvPr id="46" name="文本框 1"/>
          <p:cNvSpPr>
            <a:spLocks noChangeArrowheads="1"/>
          </p:cNvSpPr>
          <p:nvPr/>
        </p:nvSpPr>
        <p:spPr bwMode="auto">
          <a:xfrm>
            <a:off x="994291" y="3983153"/>
            <a:ext cx="5677843" cy="369332"/>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论文主题</a:t>
            </a:r>
          </a:p>
        </p:txBody>
      </p:sp>
      <p:grpSp>
        <p:nvGrpSpPr>
          <p:cNvPr id="41" name="组合 40"/>
          <p:cNvGrpSpPr/>
          <p:nvPr/>
        </p:nvGrpSpPr>
        <p:grpSpPr>
          <a:xfrm>
            <a:off x="1463" y="3941124"/>
            <a:ext cx="620584" cy="1723138"/>
            <a:chOff x="11571416" y="3218099"/>
            <a:chExt cx="620584" cy="1723138"/>
          </a:xfrm>
        </p:grpSpPr>
        <p:sp>
          <p:nvSpPr>
            <p:cNvPr id="43" name="矩形 42"/>
            <p:cNvSpPr/>
            <p:nvPr/>
          </p:nvSpPr>
          <p:spPr>
            <a:xfrm>
              <a:off x="11571416" y="3218099"/>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1571416" y="4500799"/>
              <a:ext cx="620584" cy="44043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Cymophane - Tasse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1582400" y="-819150"/>
            <a:ext cx="609600" cy="609600"/>
          </a:xfrm>
          <a:prstGeom prst="rect">
            <a:avLst/>
          </a:prstGeom>
        </p:spPr>
      </p:pic>
      <p:sp>
        <p:nvSpPr>
          <p:cNvPr id="3" name="椭圆 2"/>
          <p:cNvSpPr/>
          <p:nvPr/>
        </p:nvSpPr>
        <p:spPr>
          <a:xfrm>
            <a:off x="8483885" y="1459792"/>
            <a:ext cx="1611086" cy="1611086"/>
          </a:xfrm>
          <a:prstGeom prst="ellipse">
            <a:avLst/>
          </a:prstGeom>
          <a:solidFill>
            <a:schemeClr val="bg1">
              <a:lumMod val="85000"/>
            </a:schemeClr>
          </a:solidFill>
          <a:ln>
            <a:solidFill>
              <a:schemeClr val="bg1"/>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1418" y="1499304"/>
            <a:ext cx="1516019" cy="151601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9"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300" fill="hold"/>
                                        <p:tgtEl>
                                          <p:spTgt spid="4"/>
                                        </p:tgtEl>
                                        <p:attrNameLst>
                                          <p:attrName>ppt_x</p:attrName>
                                        </p:attrNameLst>
                                      </p:cBhvr>
                                      <p:tavLst>
                                        <p:tav tm="0">
                                          <p:val>
                                            <p:strVal val="0-#ppt_w/2"/>
                                          </p:val>
                                        </p:tav>
                                        <p:tav tm="100000">
                                          <p:val>
                                            <p:strVal val="#ppt_x"/>
                                          </p:val>
                                        </p:tav>
                                      </p:tavLst>
                                    </p:anim>
                                    <p:anim calcmode="lin" valueType="num">
                                      <p:cBhvr additive="base">
                                        <p:cTn id="10" dur="1300" fill="hold"/>
                                        <p:tgtEl>
                                          <p:spTgt spid="4"/>
                                        </p:tgtEl>
                                        <p:attrNameLst>
                                          <p:attrName>ppt_y</p:attrName>
                                        </p:attrNameLst>
                                      </p:cBhvr>
                                      <p:tavLst>
                                        <p:tav tm="0">
                                          <p:val>
                                            <p:strVal val="0-#ppt_h/2"/>
                                          </p:val>
                                        </p:tav>
                                        <p:tav tm="100000">
                                          <p:val>
                                            <p:strVal val="#ppt_y"/>
                                          </p:val>
                                        </p:tav>
                                      </p:tavLst>
                                    </p:anim>
                                  </p:childTnLst>
                                </p:cTn>
                              </p:par>
                              <p:par>
                                <p:cTn id="11" presetID="12" presetClass="entr" presetSubtype="2" fill="hold" nodeType="withEffect">
                                  <p:stCondLst>
                                    <p:cond delay="80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p:tgtEl>
                                          <p:spTgt spid="41"/>
                                        </p:tgtEl>
                                        <p:attrNameLst>
                                          <p:attrName>ppt_x</p:attrName>
                                        </p:attrNameLst>
                                      </p:cBhvr>
                                      <p:tavLst>
                                        <p:tav tm="0">
                                          <p:val>
                                            <p:strVal val="#ppt_x+#ppt_w*1.125000"/>
                                          </p:val>
                                        </p:tav>
                                        <p:tav tm="100000">
                                          <p:val>
                                            <p:strVal val="#ppt_x"/>
                                          </p:val>
                                        </p:tav>
                                      </p:tavLst>
                                    </p:anim>
                                    <p:animEffect transition="in" filter="wipe(left)">
                                      <p:cBhvr>
                                        <p:cTn id="14" dur="500"/>
                                        <p:tgtEl>
                                          <p:spTgt spid="41"/>
                                        </p:tgtEl>
                                      </p:cBhvr>
                                    </p:animEffect>
                                  </p:childTnLst>
                                </p:cTn>
                              </p:par>
                              <p:par>
                                <p:cTn id="15" presetID="12" presetClass="entr" presetSubtype="8" fill="hold" grpId="0" nodeType="withEffect">
                                  <p:stCondLst>
                                    <p:cond delay="100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p:tgtEl>
                                          <p:spTgt spid="45"/>
                                        </p:tgtEl>
                                        <p:attrNameLst>
                                          <p:attrName>ppt_x</p:attrName>
                                        </p:attrNameLst>
                                      </p:cBhvr>
                                      <p:tavLst>
                                        <p:tav tm="0">
                                          <p:val>
                                            <p:strVal val="#ppt_x-#ppt_w*1.125000"/>
                                          </p:val>
                                        </p:tav>
                                        <p:tav tm="100000">
                                          <p:val>
                                            <p:strVal val="#ppt_x"/>
                                          </p:val>
                                        </p:tav>
                                      </p:tavLst>
                                    </p:anim>
                                    <p:animEffect transition="in" filter="wipe(right)">
                                      <p:cBhvr>
                                        <p:cTn id="18" dur="500"/>
                                        <p:tgtEl>
                                          <p:spTgt spid="45"/>
                                        </p:tgtEl>
                                      </p:cBhvr>
                                    </p:animEffect>
                                  </p:childTnLst>
                                </p:cTn>
                              </p:par>
                              <p:par>
                                <p:cTn id="19" presetID="12" presetClass="entr" presetSubtype="8" fill="hold" grpId="0" nodeType="withEffect">
                                  <p:stCondLst>
                                    <p:cond delay="130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ppt_x</p:attrName>
                                        </p:attrNameLst>
                                      </p:cBhvr>
                                      <p:tavLst>
                                        <p:tav tm="0">
                                          <p:val>
                                            <p:strVal val="#ppt_x-#ppt_w*1.125000"/>
                                          </p:val>
                                        </p:tav>
                                        <p:tav tm="100000">
                                          <p:val>
                                            <p:strVal val="#ppt_x"/>
                                          </p:val>
                                        </p:tav>
                                      </p:tavLst>
                                    </p:anim>
                                    <p:animEffect transition="in" filter="wipe(right)">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3" repeatCount="indefinite" fill="remove" display="0">
                  <p:stCondLst>
                    <p:cond delay="indefinite"/>
                  </p:stCondLst>
                  <p:endCondLst>
                    <p:cond evt="onStopAudio" delay="0">
                      <p:tgtEl>
                        <p:sldTgt/>
                      </p:tgtEl>
                    </p:cond>
                  </p:endCondLst>
                </p:cTn>
                <p:tgtEl>
                  <p:spTgt spid="2"/>
                </p:tgtEl>
              </p:cMediaNode>
            </p:audio>
          </p:childTnLst>
        </p:cTn>
      </p:par>
    </p:tnLst>
    <p:bldLst>
      <p:bldP spid="45" grpId="0"/>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7828874"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研究方法：基于</a:t>
            </a:r>
            <a:r>
              <a:rPr lang="en-US" altLang="zh-CN" sz="3600" b="1" dirty="0">
                <a:solidFill>
                  <a:srgbClr val="3E4150"/>
                </a:solidFill>
                <a:latin typeface="微软雅黑" panose="020B0503020204020204" pitchFamily="34" charset="-122"/>
                <a:ea typeface="微软雅黑" panose="020B0503020204020204" pitchFamily="34" charset="-122"/>
              </a:rPr>
              <a:t>BERT</a:t>
            </a:r>
            <a:r>
              <a:rPr lang="zh-CN" altLang="en-US" sz="3600" b="1" dirty="0">
                <a:solidFill>
                  <a:srgbClr val="3E4150"/>
                </a:solidFill>
                <a:latin typeface="微软雅黑" panose="020B0503020204020204" pitchFamily="34" charset="-122"/>
                <a:ea typeface="微软雅黑" panose="020B0503020204020204" pitchFamily="34" charset="-122"/>
              </a:rPr>
              <a:t>的政务文本分类</a:t>
            </a: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8" name="文本框 7"/>
          <p:cNvSpPr txBox="1"/>
          <p:nvPr/>
        </p:nvSpPr>
        <p:spPr>
          <a:xfrm>
            <a:off x="414673" y="1046952"/>
            <a:ext cx="5753435" cy="523220"/>
          </a:xfrm>
          <a:prstGeom prst="rect">
            <a:avLst/>
          </a:prstGeom>
          <a:noFill/>
        </p:spPr>
        <p:txBody>
          <a:bodyPr wrap="square" rtlCol="0">
            <a:spAutoFit/>
          </a:bodyPr>
          <a:lstStyle/>
          <a:p>
            <a:r>
              <a:rPr lang="en-US" altLang="zh-CN" sz="2800" b="1" dirty="0"/>
              <a:t>Token</a:t>
            </a:r>
            <a:r>
              <a:rPr lang="zh-CN" altLang="en-US" sz="2800" b="1" dirty="0"/>
              <a:t>长度？</a:t>
            </a:r>
            <a:endParaRPr lang="zh-CN" altLang="zh-CN" sz="2800" dirty="0"/>
          </a:p>
        </p:txBody>
      </p:sp>
      <p:sp>
        <p:nvSpPr>
          <p:cNvPr id="14" name="文本框 13">
            <a:extLst>
              <a:ext uri="{FF2B5EF4-FFF2-40B4-BE49-F238E27FC236}">
                <a16:creationId xmlns:a16="http://schemas.microsoft.com/office/drawing/2014/main" id="{8BEAF80D-7C27-A149-8B38-6795989A47B1}"/>
              </a:ext>
            </a:extLst>
          </p:cNvPr>
          <p:cNvSpPr txBox="1"/>
          <p:nvPr/>
        </p:nvSpPr>
        <p:spPr>
          <a:xfrm>
            <a:off x="414673" y="1695536"/>
            <a:ext cx="10727556" cy="369332"/>
          </a:xfrm>
          <a:prstGeom prst="rect">
            <a:avLst/>
          </a:prstGeom>
          <a:noFill/>
        </p:spPr>
        <p:txBody>
          <a:bodyPr wrap="square" rtlCol="0">
            <a:spAutoFit/>
          </a:bodyPr>
          <a:lstStyle/>
          <a:p>
            <a:r>
              <a:rPr lang="zh-CN" altLang="en-US" dirty="0"/>
              <a:t>对于</a:t>
            </a:r>
            <a:r>
              <a:rPr lang="en-US" altLang="zh-CN" dirty="0"/>
              <a:t>BERT</a:t>
            </a:r>
            <a:r>
              <a:rPr lang="zh-CN" altLang="en-US" dirty="0"/>
              <a:t>模型，需要给定句子的长度，低于阈值补全，高于阈值阶段，因而产生信息损失</a:t>
            </a:r>
            <a:endParaRPr kumimoji="1" lang="zh-CN" altLang="en-US" dirty="0"/>
          </a:p>
        </p:txBody>
      </p:sp>
      <p:pic>
        <p:nvPicPr>
          <p:cNvPr id="2" name="图片 1">
            <a:extLst>
              <a:ext uri="{FF2B5EF4-FFF2-40B4-BE49-F238E27FC236}">
                <a16:creationId xmlns:a16="http://schemas.microsoft.com/office/drawing/2014/main" id="{46EDA8F7-B809-7A4D-8BFB-5333D4481F62}"/>
              </a:ext>
            </a:extLst>
          </p:cNvPr>
          <p:cNvPicPr>
            <a:picLocks noChangeAspect="1"/>
          </p:cNvPicPr>
          <p:nvPr/>
        </p:nvPicPr>
        <p:blipFill>
          <a:blip r:embed="rId3"/>
          <a:stretch>
            <a:fillRect/>
          </a:stretch>
        </p:blipFill>
        <p:spPr>
          <a:xfrm>
            <a:off x="414673" y="2190232"/>
            <a:ext cx="4892194" cy="3246638"/>
          </a:xfrm>
          <a:prstGeom prst="rect">
            <a:avLst/>
          </a:prstGeom>
        </p:spPr>
      </p:pic>
      <p:pic>
        <p:nvPicPr>
          <p:cNvPr id="3" name="图片 2">
            <a:extLst>
              <a:ext uri="{FF2B5EF4-FFF2-40B4-BE49-F238E27FC236}">
                <a16:creationId xmlns:a16="http://schemas.microsoft.com/office/drawing/2014/main" id="{D1597625-DDF8-7B4F-9117-E66F4D87722F}"/>
              </a:ext>
            </a:extLst>
          </p:cNvPr>
          <p:cNvPicPr>
            <a:picLocks noChangeAspect="1"/>
          </p:cNvPicPr>
          <p:nvPr/>
        </p:nvPicPr>
        <p:blipFill>
          <a:blip r:embed="rId4"/>
          <a:stretch>
            <a:fillRect/>
          </a:stretch>
        </p:blipFill>
        <p:spPr>
          <a:xfrm>
            <a:off x="5669279" y="2190232"/>
            <a:ext cx="5251769" cy="3246638"/>
          </a:xfrm>
          <a:prstGeom prst="rect">
            <a:avLst/>
          </a:prstGeom>
        </p:spPr>
      </p:pic>
      <p:sp>
        <p:nvSpPr>
          <p:cNvPr id="9" name="文本框 8">
            <a:extLst>
              <a:ext uri="{FF2B5EF4-FFF2-40B4-BE49-F238E27FC236}">
                <a16:creationId xmlns:a16="http://schemas.microsoft.com/office/drawing/2014/main" id="{09F34B19-60FC-AA49-BE1B-F5AB2AF3DCA4}"/>
              </a:ext>
            </a:extLst>
          </p:cNvPr>
          <p:cNvSpPr txBox="1"/>
          <p:nvPr/>
        </p:nvSpPr>
        <p:spPr>
          <a:xfrm>
            <a:off x="414673" y="5970670"/>
            <a:ext cx="9269730" cy="369332"/>
          </a:xfrm>
          <a:prstGeom prst="rect">
            <a:avLst/>
          </a:prstGeom>
          <a:noFill/>
        </p:spPr>
        <p:txBody>
          <a:bodyPr wrap="square" rtlCol="0">
            <a:spAutoFit/>
          </a:bodyPr>
          <a:lstStyle/>
          <a:p>
            <a:r>
              <a:rPr lang="zh-CN" altLang="zh-CN" dirty="0"/>
              <a:t>统计所有留言的平均长度，中位数等信息，最终选择</a:t>
            </a:r>
            <a:r>
              <a:rPr lang="en-US" altLang="zh-CN" dirty="0"/>
              <a:t>75%</a:t>
            </a:r>
            <a:r>
              <a:rPr lang="zh-CN" altLang="zh-CN" dirty="0"/>
              <a:t>分位偏上的长度。</a:t>
            </a:r>
            <a:r>
              <a:rPr lang="zh-CN" altLang="en-US" dirty="0"/>
              <a:t>即 </a:t>
            </a:r>
            <a:r>
              <a:rPr lang="en-US" altLang="zh-CN" dirty="0" err="1"/>
              <a:t>len</a:t>
            </a:r>
            <a:r>
              <a:rPr lang="zh-CN" altLang="en-US" dirty="0"/>
              <a:t> </a:t>
            </a:r>
            <a:r>
              <a:rPr lang="en-US" altLang="zh-CN" dirty="0"/>
              <a:t>=</a:t>
            </a:r>
            <a:r>
              <a:rPr lang="zh-CN" altLang="en-US" dirty="0"/>
              <a:t> </a:t>
            </a:r>
            <a:r>
              <a:rPr lang="en-US" altLang="zh-CN" dirty="0"/>
              <a:t>512</a:t>
            </a:r>
            <a:r>
              <a:rPr lang="zh-CN" altLang="zh-CN" dirty="0"/>
              <a:t> </a:t>
            </a:r>
            <a:endParaRPr kumimoji="1" lang="zh-CN" altLang="en-US" dirty="0"/>
          </a:p>
        </p:txBody>
      </p:sp>
    </p:spTree>
    <p:extLst>
      <p:ext uri="{BB962C8B-B14F-4D97-AF65-F5344CB8AC3E}">
        <p14:creationId xmlns:p14="http://schemas.microsoft.com/office/powerpoint/2010/main" val="1796812371"/>
      </p:ext>
    </p:extLst>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315" y="312665"/>
            <a:ext cx="7828874"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研究方法：基于</a:t>
            </a:r>
            <a:r>
              <a:rPr lang="en-US" altLang="zh-CN" sz="3600" b="1" dirty="0">
                <a:solidFill>
                  <a:srgbClr val="3E4150"/>
                </a:solidFill>
                <a:latin typeface="微软雅黑" panose="020B0503020204020204" pitchFamily="34" charset="-122"/>
                <a:ea typeface="微软雅黑" panose="020B0503020204020204" pitchFamily="34" charset="-122"/>
              </a:rPr>
              <a:t>BERT</a:t>
            </a:r>
            <a:r>
              <a:rPr lang="zh-CN" altLang="en-US" sz="3600" b="1" dirty="0">
                <a:solidFill>
                  <a:srgbClr val="3E4150"/>
                </a:solidFill>
                <a:latin typeface="微软雅黑" panose="020B0503020204020204" pitchFamily="34" charset="-122"/>
                <a:ea typeface="微软雅黑" panose="020B0503020204020204" pitchFamily="34" charset="-122"/>
              </a:rPr>
              <a:t>的政务文本分类</a:t>
            </a:r>
          </a:p>
        </p:txBody>
      </p:sp>
      <p:grpSp>
        <p:nvGrpSpPr>
          <p:cNvPr id="3" name="组合 2"/>
          <p:cNvGrpSpPr/>
          <p:nvPr/>
        </p:nvGrpSpPr>
        <p:grpSpPr>
          <a:xfrm>
            <a:off x="9583402" y="178263"/>
            <a:ext cx="2193925" cy="2193925"/>
            <a:chOff x="1069756" y="2675886"/>
            <a:chExt cx="2193925" cy="2193925"/>
          </a:xfrm>
        </p:grpSpPr>
        <p:sp>
          <p:nvSpPr>
            <p:cNvPr id="13" name="椭圆 12"/>
            <p:cNvSpPr/>
            <p:nvPr/>
          </p:nvSpPr>
          <p:spPr>
            <a:xfrm>
              <a:off x="1069756" y="2675886"/>
              <a:ext cx="2193925" cy="2193925"/>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文本框 24"/>
            <p:cNvSpPr txBox="1"/>
            <p:nvPr/>
          </p:nvSpPr>
          <p:spPr>
            <a:xfrm>
              <a:off x="1459022" y="3967466"/>
              <a:ext cx="1415392" cy="461665"/>
            </a:xfrm>
            <a:prstGeom prst="rect">
              <a:avLst/>
            </a:prstGeom>
            <a:noFill/>
          </p:spPr>
          <p:txBody>
            <a:bodyPr wrap="square" rtlCol="0">
              <a:spAutoFit/>
            </a:bodyPr>
            <a:lstStyle/>
            <a:p>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1830352" y="3133454"/>
              <a:ext cx="672731" cy="672731"/>
            </a:xfrm>
            <a:prstGeom prst="rect">
              <a:avLst/>
            </a:prstGeom>
          </p:spPr>
        </p:pic>
      </p:gr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8" name="文本框 7"/>
          <p:cNvSpPr txBox="1"/>
          <p:nvPr/>
        </p:nvSpPr>
        <p:spPr>
          <a:xfrm>
            <a:off x="411531" y="1123896"/>
            <a:ext cx="1271989" cy="369332"/>
          </a:xfrm>
          <a:prstGeom prst="rect">
            <a:avLst/>
          </a:prstGeom>
          <a:noFill/>
        </p:spPr>
        <p:txBody>
          <a:bodyPr wrap="square" rtlCol="0">
            <a:spAutoFit/>
          </a:bodyPr>
          <a:lstStyle/>
          <a:p>
            <a:r>
              <a:rPr lang="zh-CN" altLang="zh-CN" b="1" dirty="0"/>
              <a:t>建模框架：</a:t>
            </a:r>
          </a:p>
        </p:txBody>
      </p:sp>
      <p:pic>
        <p:nvPicPr>
          <p:cNvPr id="9" name="图片 8"/>
          <p:cNvPicPr>
            <a:picLocks noChangeAspect="1"/>
          </p:cNvPicPr>
          <p:nvPr/>
        </p:nvPicPr>
        <p:blipFill>
          <a:blip r:embed="rId4"/>
          <a:stretch>
            <a:fillRect/>
          </a:stretch>
        </p:blipFill>
        <p:spPr>
          <a:xfrm>
            <a:off x="1683520" y="962025"/>
            <a:ext cx="7711940" cy="5680075"/>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21"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315" y="312665"/>
            <a:ext cx="7828874"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研究方法：基于</a:t>
            </a:r>
            <a:r>
              <a:rPr lang="en-US" altLang="zh-CN" sz="3600" b="1" dirty="0">
                <a:solidFill>
                  <a:srgbClr val="3E4150"/>
                </a:solidFill>
                <a:latin typeface="微软雅黑" panose="020B0503020204020204" pitchFamily="34" charset="-122"/>
                <a:ea typeface="微软雅黑" panose="020B0503020204020204" pitchFamily="34" charset="-122"/>
              </a:rPr>
              <a:t>BERT</a:t>
            </a:r>
            <a:r>
              <a:rPr lang="zh-CN" altLang="en-US" sz="3600" b="1" dirty="0">
                <a:solidFill>
                  <a:srgbClr val="3E4150"/>
                </a:solidFill>
                <a:latin typeface="微软雅黑" panose="020B0503020204020204" pitchFamily="34" charset="-122"/>
                <a:ea typeface="微软雅黑" panose="020B0503020204020204" pitchFamily="34" charset="-122"/>
              </a:rPr>
              <a:t>的政务文本分类</a:t>
            </a: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8" name="文本框 7"/>
          <p:cNvSpPr txBox="1"/>
          <p:nvPr/>
        </p:nvSpPr>
        <p:spPr>
          <a:xfrm>
            <a:off x="414314" y="1100510"/>
            <a:ext cx="9293212" cy="369332"/>
          </a:xfrm>
          <a:prstGeom prst="rect">
            <a:avLst/>
          </a:prstGeom>
          <a:noFill/>
        </p:spPr>
        <p:txBody>
          <a:bodyPr wrap="square" rtlCol="0">
            <a:spAutoFit/>
          </a:bodyPr>
          <a:lstStyle/>
          <a:p>
            <a:r>
              <a:rPr lang="zh-CN" altLang="en-US" b="1" dirty="0"/>
              <a:t>模型训练：</a:t>
            </a:r>
            <a:r>
              <a:rPr lang="zh-CN" altLang="en-US" dirty="0"/>
              <a:t>使用准备好的数据集和预处理好的输入数据，把它做成</a:t>
            </a:r>
            <a:r>
              <a:rPr lang="en-US" altLang="zh-CN" dirty="0"/>
              <a:t>BERT</a:t>
            </a:r>
            <a:r>
              <a:rPr lang="zh-CN" altLang="en-US" dirty="0"/>
              <a:t>接受的</a:t>
            </a:r>
            <a:r>
              <a:rPr lang="en-US" altLang="zh-CN" dirty="0"/>
              <a:t>batch</a:t>
            </a:r>
            <a:r>
              <a:rPr lang="zh-CN" altLang="en-US" dirty="0"/>
              <a:t>训练。</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7396" y="1611356"/>
            <a:ext cx="7355114" cy="4984515"/>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315" y="312665"/>
            <a:ext cx="7828874"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研究方法：基于</a:t>
            </a:r>
            <a:r>
              <a:rPr lang="en-US" altLang="zh-CN" sz="3600" b="1" dirty="0">
                <a:solidFill>
                  <a:srgbClr val="3E4150"/>
                </a:solidFill>
                <a:latin typeface="微软雅黑" panose="020B0503020204020204" pitchFamily="34" charset="-122"/>
                <a:ea typeface="微软雅黑" panose="020B0503020204020204" pitchFamily="34" charset="-122"/>
              </a:rPr>
              <a:t>BERT</a:t>
            </a:r>
            <a:r>
              <a:rPr lang="zh-CN" altLang="en-US" sz="3600" b="1" dirty="0">
                <a:solidFill>
                  <a:srgbClr val="3E4150"/>
                </a:solidFill>
                <a:latin typeface="微软雅黑" panose="020B0503020204020204" pitchFamily="34" charset="-122"/>
                <a:ea typeface="微软雅黑" panose="020B0503020204020204" pitchFamily="34" charset="-122"/>
              </a:rPr>
              <a:t>的政务文本分类</a:t>
            </a:r>
          </a:p>
        </p:txBody>
      </p:sp>
      <p:grpSp>
        <p:nvGrpSpPr>
          <p:cNvPr id="3" name="组合 2"/>
          <p:cNvGrpSpPr/>
          <p:nvPr/>
        </p:nvGrpSpPr>
        <p:grpSpPr>
          <a:xfrm>
            <a:off x="9583402" y="178263"/>
            <a:ext cx="2193925" cy="2193925"/>
            <a:chOff x="1069756" y="2675886"/>
            <a:chExt cx="2193925" cy="2193925"/>
          </a:xfrm>
        </p:grpSpPr>
        <p:sp>
          <p:nvSpPr>
            <p:cNvPr id="13" name="椭圆 12"/>
            <p:cNvSpPr/>
            <p:nvPr/>
          </p:nvSpPr>
          <p:spPr>
            <a:xfrm>
              <a:off x="1069756" y="2675886"/>
              <a:ext cx="2193925" cy="2193925"/>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文本框 24"/>
            <p:cNvSpPr txBox="1"/>
            <p:nvPr/>
          </p:nvSpPr>
          <p:spPr>
            <a:xfrm>
              <a:off x="1459022" y="3967466"/>
              <a:ext cx="1415392" cy="461665"/>
            </a:xfrm>
            <a:prstGeom prst="rect">
              <a:avLst/>
            </a:prstGeom>
            <a:noFill/>
          </p:spPr>
          <p:txBody>
            <a:bodyPr wrap="square" rtlCol="0">
              <a:spAutoFit/>
            </a:bodyPr>
            <a:lstStyle/>
            <a:p>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1830352" y="3133454"/>
              <a:ext cx="672731" cy="672731"/>
            </a:xfrm>
            <a:prstGeom prst="rect">
              <a:avLst/>
            </a:prstGeom>
          </p:spPr>
        </p:pic>
      </p:gr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8" name="文本框 7"/>
          <p:cNvSpPr txBox="1"/>
          <p:nvPr/>
        </p:nvSpPr>
        <p:spPr>
          <a:xfrm>
            <a:off x="460637" y="1035186"/>
            <a:ext cx="8694793" cy="369332"/>
          </a:xfrm>
          <a:prstGeom prst="rect">
            <a:avLst/>
          </a:prstGeom>
          <a:noFill/>
        </p:spPr>
        <p:txBody>
          <a:bodyPr wrap="square" rtlCol="0">
            <a:spAutoFit/>
          </a:bodyPr>
          <a:lstStyle/>
          <a:p>
            <a:r>
              <a:rPr lang="zh-CN" altLang="en-US" b="1" dirty="0"/>
              <a:t>模型评估：</a:t>
            </a:r>
            <a:r>
              <a:rPr lang="zh-CN" altLang="en-US" dirty="0"/>
              <a:t>使用测试集对训练好的模型进行评估，计算分类准确率，召回率等指标。</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B5A8B831-411B-3C4E-80E7-1191B9A15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162" y="1460300"/>
            <a:ext cx="5237027" cy="2480697"/>
          </a:xfrm>
          <a:prstGeom prst="rect">
            <a:avLst/>
          </a:prstGeom>
        </p:spPr>
      </p:pic>
      <p:pic>
        <p:nvPicPr>
          <p:cNvPr id="11" name="图片 10">
            <a:extLst>
              <a:ext uri="{FF2B5EF4-FFF2-40B4-BE49-F238E27FC236}">
                <a16:creationId xmlns:a16="http://schemas.microsoft.com/office/drawing/2014/main" id="{D5D19564-2A74-9346-B061-5C5EDD50CB06}"/>
              </a:ext>
            </a:extLst>
          </p:cNvPr>
          <p:cNvPicPr>
            <a:picLocks noChangeAspect="1"/>
          </p:cNvPicPr>
          <p:nvPr/>
        </p:nvPicPr>
        <p:blipFill>
          <a:blip r:embed="rId5"/>
          <a:stretch>
            <a:fillRect/>
          </a:stretch>
        </p:blipFill>
        <p:spPr>
          <a:xfrm>
            <a:off x="0" y="4114800"/>
            <a:ext cx="4246842" cy="2583180"/>
          </a:xfrm>
          <a:prstGeom prst="rect">
            <a:avLst/>
          </a:prstGeom>
        </p:spPr>
      </p:pic>
      <p:pic>
        <p:nvPicPr>
          <p:cNvPr id="12" name="图片 11">
            <a:extLst>
              <a:ext uri="{FF2B5EF4-FFF2-40B4-BE49-F238E27FC236}">
                <a16:creationId xmlns:a16="http://schemas.microsoft.com/office/drawing/2014/main" id="{91D0134B-12DA-E84C-ACA9-96537EBBE025}"/>
              </a:ext>
            </a:extLst>
          </p:cNvPr>
          <p:cNvPicPr>
            <a:picLocks noChangeAspect="1"/>
          </p:cNvPicPr>
          <p:nvPr/>
        </p:nvPicPr>
        <p:blipFill>
          <a:blip r:embed="rId6"/>
          <a:stretch>
            <a:fillRect/>
          </a:stretch>
        </p:blipFill>
        <p:spPr>
          <a:xfrm>
            <a:off x="4246842" y="4183759"/>
            <a:ext cx="3901825" cy="2445261"/>
          </a:xfrm>
          <a:prstGeom prst="rect">
            <a:avLst/>
          </a:prstGeom>
        </p:spPr>
      </p:pic>
      <p:pic>
        <p:nvPicPr>
          <p:cNvPr id="14" name="图片 13">
            <a:extLst>
              <a:ext uri="{FF2B5EF4-FFF2-40B4-BE49-F238E27FC236}">
                <a16:creationId xmlns:a16="http://schemas.microsoft.com/office/drawing/2014/main" id="{BB8DC258-46F1-9941-B59C-9A1A015E4DC9}"/>
              </a:ext>
            </a:extLst>
          </p:cNvPr>
          <p:cNvPicPr>
            <a:picLocks noChangeAspect="1"/>
          </p:cNvPicPr>
          <p:nvPr/>
        </p:nvPicPr>
        <p:blipFill>
          <a:blip r:embed="rId7"/>
          <a:stretch>
            <a:fillRect/>
          </a:stretch>
        </p:blipFill>
        <p:spPr>
          <a:xfrm>
            <a:off x="8243189" y="4183759"/>
            <a:ext cx="3891076" cy="2467727"/>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21"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315" y="312665"/>
            <a:ext cx="7828874"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研究方法：基于</a:t>
            </a:r>
            <a:r>
              <a:rPr lang="en-US" altLang="zh-CN" sz="3600" b="1" dirty="0">
                <a:solidFill>
                  <a:srgbClr val="3E4150"/>
                </a:solidFill>
                <a:latin typeface="微软雅黑" panose="020B0503020204020204" pitchFamily="34" charset="-122"/>
                <a:ea typeface="微软雅黑" panose="020B0503020204020204" pitchFamily="34" charset="-122"/>
              </a:rPr>
              <a:t>BERT</a:t>
            </a:r>
            <a:r>
              <a:rPr lang="zh-CN" altLang="en-US" sz="3600" b="1" dirty="0">
                <a:solidFill>
                  <a:srgbClr val="3E4150"/>
                </a:solidFill>
                <a:latin typeface="微软雅黑" panose="020B0503020204020204" pitchFamily="34" charset="-122"/>
                <a:ea typeface="微软雅黑" panose="020B0503020204020204" pitchFamily="34" charset="-122"/>
              </a:rPr>
              <a:t>的政务文本分类</a:t>
            </a:r>
          </a:p>
        </p:txBody>
      </p:sp>
      <p:grpSp>
        <p:nvGrpSpPr>
          <p:cNvPr id="3" name="组合 2"/>
          <p:cNvGrpSpPr/>
          <p:nvPr/>
        </p:nvGrpSpPr>
        <p:grpSpPr>
          <a:xfrm>
            <a:off x="9583402" y="178263"/>
            <a:ext cx="2193925" cy="2193925"/>
            <a:chOff x="1069756" y="2675886"/>
            <a:chExt cx="2193925" cy="2193925"/>
          </a:xfrm>
        </p:grpSpPr>
        <p:sp>
          <p:nvSpPr>
            <p:cNvPr id="13" name="椭圆 12"/>
            <p:cNvSpPr/>
            <p:nvPr/>
          </p:nvSpPr>
          <p:spPr>
            <a:xfrm>
              <a:off x="1069756" y="2675886"/>
              <a:ext cx="2193925" cy="2193925"/>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文本框 24"/>
            <p:cNvSpPr txBox="1"/>
            <p:nvPr/>
          </p:nvSpPr>
          <p:spPr>
            <a:xfrm>
              <a:off x="1459022" y="3967466"/>
              <a:ext cx="1415392" cy="461665"/>
            </a:xfrm>
            <a:prstGeom prst="rect">
              <a:avLst/>
            </a:prstGeom>
            <a:noFill/>
          </p:spPr>
          <p:txBody>
            <a:bodyPr wrap="square" rtlCol="0">
              <a:spAutoFit/>
            </a:bodyPr>
            <a:lstStyle/>
            <a:p>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1830352" y="3133454"/>
              <a:ext cx="672731" cy="672731"/>
            </a:xfrm>
            <a:prstGeom prst="rect">
              <a:avLst/>
            </a:prstGeom>
          </p:spPr>
        </p:pic>
      </p:gr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8" name="矩形 7"/>
          <p:cNvSpPr/>
          <p:nvPr/>
        </p:nvSpPr>
        <p:spPr>
          <a:xfrm>
            <a:off x="414314" y="1056633"/>
            <a:ext cx="7598115" cy="369332"/>
          </a:xfrm>
          <a:prstGeom prst="rect">
            <a:avLst/>
          </a:prstGeom>
        </p:spPr>
        <p:txBody>
          <a:bodyPr wrap="square">
            <a:spAutoFit/>
          </a:bodyPr>
          <a:lstStyle/>
          <a:p>
            <a:r>
              <a:rPr lang="zh-CN" altLang="en-US" b="1" dirty="0"/>
              <a:t>新输入测试</a:t>
            </a:r>
            <a:endParaRPr lang="zh-CN" altLang="en-US" dirty="0"/>
          </a:p>
        </p:txBody>
      </p:sp>
      <p:pic>
        <p:nvPicPr>
          <p:cNvPr id="9" name="图片 8">
            <a:extLst>
              <a:ext uri="{FF2B5EF4-FFF2-40B4-BE49-F238E27FC236}">
                <a16:creationId xmlns:a16="http://schemas.microsoft.com/office/drawing/2014/main" id="{15E12207-A71E-5143-B55F-C4212B9C5282}"/>
              </a:ext>
            </a:extLst>
          </p:cNvPr>
          <p:cNvPicPr>
            <a:picLocks noChangeAspect="1"/>
          </p:cNvPicPr>
          <p:nvPr/>
        </p:nvPicPr>
        <p:blipFill>
          <a:blip r:embed="rId4"/>
          <a:stretch>
            <a:fillRect/>
          </a:stretch>
        </p:blipFill>
        <p:spPr>
          <a:xfrm>
            <a:off x="1736204" y="1142646"/>
            <a:ext cx="7086600" cy="5092700"/>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21"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60005" y="0"/>
            <a:ext cx="4537075" cy="685990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924229" y="2146119"/>
            <a:ext cx="2545430" cy="654310"/>
            <a:chOff x="7924229" y="2146119"/>
            <a:chExt cx="2545430" cy="654310"/>
          </a:xfrm>
        </p:grpSpPr>
        <p:grpSp>
          <p:nvGrpSpPr>
            <p:cNvPr id="5" name="组合 4"/>
            <p:cNvGrpSpPr/>
            <p:nvPr/>
          </p:nvGrpSpPr>
          <p:grpSpPr>
            <a:xfrm>
              <a:off x="7924229" y="2146119"/>
              <a:ext cx="684290" cy="654310"/>
              <a:chOff x="6130971" y="1234452"/>
              <a:chExt cx="684290" cy="654310"/>
            </a:xfrm>
          </p:grpSpPr>
          <p:sp>
            <p:nvSpPr>
              <p:cNvPr id="6" name="圆角矩形 5"/>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20" name="文本框 19"/>
            <p:cNvSpPr txBox="1"/>
            <p:nvPr/>
          </p:nvSpPr>
          <p:spPr>
            <a:xfrm>
              <a:off x="9067579" y="2214436"/>
              <a:ext cx="1402080" cy="46037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任务描述</a:t>
              </a:r>
            </a:p>
          </p:txBody>
        </p:sp>
      </p:grpSp>
      <p:grpSp>
        <p:nvGrpSpPr>
          <p:cNvPr id="14" name="组合 13"/>
          <p:cNvGrpSpPr/>
          <p:nvPr/>
        </p:nvGrpSpPr>
        <p:grpSpPr>
          <a:xfrm>
            <a:off x="7909239" y="4059159"/>
            <a:ext cx="2560420" cy="654310"/>
            <a:chOff x="7909239" y="4059159"/>
            <a:chExt cx="2560420" cy="654310"/>
          </a:xfrm>
        </p:grpSpPr>
        <p:grpSp>
          <p:nvGrpSpPr>
            <p:cNvPr id="11" name="组合 10"/>
            <p:cNvGrpSpPr/>
            <p:nvPr/>
          </p:nvGrpSpPr>
          <p:grpSpPr>
            <a:xfrm>
              <a:off x="7909239" y="4059159"/>
              <a:ext cx="699280" cy="654310"/>
              <a:chOff x="6115981" y="3147492"/>
              <a:chExt cx="699280" cy="654310"/>
            </a:xfrm>
          </p:grpSpPr>
          <p:sp>
            <p:nvSpPr>
              <p:cNvPr id="12" name="圆角矩形 11"/>
              <p:cNvSpPr/>
              <p:nvPr/>
            </p:nvSpPr>
            <p:spPr>
              <a:xfrm>
                <a:off x="6175941" y="3162482"/>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115981" y="3147492"/>
                <a:ext cx="615874"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3</a:t>
                </a:r>
                <a:endParaRPr lang="en-US" altLang="zh-CN" sz="2800" dirty="0">
                  <a:solidFill>
                    <a:srgbClr val="C00102"/>
                  </a:solidFill>
                  <a:latin typeface="Impact" panose="020B0806030902050204" pitchFamily="34" charset="0"/>
                </a:endParaRPr>
              </a:p>
            </p:txBody>
          </p:sp>
        </p:grpSp>
        <p:sp>
          <p:nvSpPr>
            <p:cNvPr id="21" name="文本框 20"/>
            <p:cNvSpPr txBox="1"/>
            <p:nvPr/>
          </p:nvSpPr>
          <p:spPr>
            <a:xfrm>
              <a:off x="9067579" y="4170397"/>
              <a:ext cx="1402080" cy="46037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具体实现</a:t>
              </a:r>
            </a:p>
          </p:txBody>
        </p:sp>
      </p:grpSp>
      <p:grpSp>
        <p:nvGrpSpPr>
          <p:cNvPr id="3" name="组合 2"/>
          <p:cNvGrpSpPr/>
          <p:nvPr/>
        </p:nvGrpSpPr>
        <p:grpSpPr>
          <a:xfrm>
            <a:off x="7909239" y="3092493"/>
            <a:ext cx="2560420" cy="654310"/>
            <a:chOff x="7909239" y="3092493"/>
            <a:chExt cx="2560420" cy="654310"/>
          </a:xfrm>
        </p:grpSpPr>
        <p:grpSp>
          <p:nvGrpSpPr>
            <p:cNvPr id="8" name="组合 7"/>
            <p:cNvGrpSpPr/>
            <p:nvPr/>
          </p:nvGrpSpPr>
          <p:grpSpPr>
            <a:xfrm>
              <a:off x="7909239" y="3092493"/>
              <a:ext cx="699280" cy="654310"/>
              <a:chOff x="6115981" y="2180826"/>
              <a:chExt cx="699280" cy="654310"/>
            </a:xfrm>
          </p:grpSpPr>
          <p:sp>
            <p:nvSpPr>
              <p:cNvPr id="9" name="圆角矩形 8"/>
              <p:cNvSpPr/>
              <p:nvPr/>
            </p:nvSpPr>
            <p:spPr>
              <a:xfrm>
                <a:off x="6175941" y="2195816"/>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15981" y="2180826"/>
                <a:ext cx="60305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22" name="文本框 21"/>
            <p:cNvSpPr txBox="1"/>
            <p:nvPr/>
          </p:nvSpPr>
          <p:spPr>
            <a:xfrm>
              <a:off x="9067579" y="3201156"/>
              <a:ext cx="1402080" cy="46037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数据介绍</a:t>
              </a:r>
            </a:p>
          </p:txBody>
        </p:sp>
      </p:grpSp>
      <p:sp>
        <p:nvSpPr>
          <p:cNvPr id="29" name="矩形 28"/>
          <p:cNvSpPr/>
          <p:nvPr/>
        </p:nvSpPr>
        <p:spPr>
          <a:xfrm>
            <a:off x="464783" y="4372472"/>
            <a:ext cx="6329680" cy="768350"/>
          </a:xfrm>
          <a:prstGeom prst="rect">
            <a:avLst/>
          </a:prstGeom>
        </p:spPr>
        <p:txBody>
          <a:bodyPr wrap="none">
            <a:spAutoFit/>
          </a:bodyPr>
          <a:lstStyle/>
          <a:p>
            <a:pPr algn="dist">
              <a:defRPr/>
            </a:pPr>
            <a:r>
              <a:rPr lang="zh-CN" altLang="zh-CN" sz="44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群众留言的热点话题发现</a:t>
            </a:r>
          </a:p>
        </p:txBody>
      </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13955504">
            <a:off x="-1777880" y="4895363"/>
            <a:ext cx="4472823" cy="3101282"/>
          </a:xfrm>
          <a:prstGeom prst="rect">
            <a:avLst/>
          </a:prstGeom>
        </p:spPr>
      </p:pic>
      <p:grpSp>
        <p:nvGrpSpPr>
          <p:cNvPr id="15" name="组合 14"/>
          <p:cNvGrpSpPr/>
          <p:nvPr/>
        </p:nvGrpSpPr>
        <p:grpSpPr>
          <a:xfrm>
            <a:off x="2257398" y="1495899"/>
            <a:ext cx="2448839" cy="2448839"/>
            <a:chOff x="1664308" y="1992469"/>
            <a:chExt cx="2448839" cy="2448839"/>
          </a:xfrm>
        </p:grpSpPr>
        <p:sp>
          <p:nvSpPr>
            <p:cNvPr id="26" name="椭圆 25"/>
            <p:cNvSpPr/>
            <p:nvPr/>
          </p:nvSpPr>
          <p:spPr>
            <a:xfrm>
              <a:off x="1664308" y="1992469"/>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8"/>
            <p:cNvSpPr>
              <a:spLocks noEditPoints="1"/>
            </p:cNvSpPr>
            <p:nvPr/>
          </p:nvSpPr>
          <p:spPr bwMode="auto">
            <a:xfrm rot="2925393">
              <a:off x="2492536" y="2551571"/>
              <a:ext cx="781921" cy="1325149"/>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pic>
        <p:nvPicPr>
          <p:cNvPr id="16" name="图片 15"/>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74320" y="29845"/>
            <a:ext cx="1000125" cy="967740"/>
          </a:xfrm>
          <a:prstGeom prst="rect">
            <a:avLst/>
          </a:prstGeom>
        </p:spPr>
      </p:pic>
    </p:spTree>
  </p:cSld>
  <p:clrMapOvr>
    <a:masterClrMapping/>
  </p:clrMapOvr>
  <p:transition spd="slow">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300" fill="hold"/>
                                        <p:tgtEl>
                                          <p:spTgt spid="30"/>
                                        </p:tgtEl>
                                        <p:attrNameLst>
                                          <p:attrName>ppt_x</p:attrName>
                                        </p:attrNameLst>
                                      </p:cBhvr>
                                      <p:tavLst>
                                        <p:tav tm="0">
                                          <p:val>
                                            <p:strVal val="0-#ppt_w/2"/>
                                          </p:val>
                                        </p:tav>
                                        <p:tav tm="100000">
                                          <p:val>
                                            <p:strVal val="#ppt_x"/>
                                          </p:val>
                                        </p:tav>
                                      </p:tavLst>
                                    </p:anim>
                                    <p:anim calcmode="lin" valueType="num">
                                      <p:cBhvr additive="base">
                                        <p:cTn id="8" dur="1300" fill="hold"/>
                                        <p:tgtEl>
                                          <p:spTgt spid="30"/>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left)">
                                      <p:cBhvr>
                                        <p:cTn id="12" dur="500"/>
                                        <p:tgtEl>
                                          <p:spTgt spid="4"/>
                                        </p:tgtEl>
                                      </p:cBhvr>
                                    </p:animEffect>
                                  </p:childTnLst>
                                </p:cTn>
                              </p:par>
                              <p:par>
                                <p:cTn id="13" presetID="23" presetClass="entr" presetSubtype="16"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10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ppt_y</p:attrName>
                                        </p:attrNameLst>
                                      </p:cBhvr>
                                      <p:tavLst>
                                        <p:tav tm="0">
                                          <p:val>
                                            <p:strVal val="#ppt_y+#ppt_h*1.125000"/>
                                          </p:val>
                                        </p:tav>
                                        <p:tav tm="100000">
                                          <p:val>
                                            <p:strVal val="#ppt_y"/>
                                          </p:val>
                                        </p:tav>
                                      </p:tavLst>
                                    </p:anim>
                                    <p:animEffect transition="in" filter="wipe(up)">
                                      <p:cBhvr>
                                        <p:cTn id="20" dur="500"/>
                                        <p:tgtEl>
                                          <p:spTgt spid="29"/>
                                        </p:tgtEl>
                                      </p:cBhvr>
                                    </p:animEffect>
                                  </p:childTnLst>
                                </p:cTn>
                              </p:par>
                              <p:par>
                                <p:cTn id="21" presetID="12" presetClass="entr" presetSubtype="2" fill="hold" nodeType="withEffect">
                                  <p:stCondLst>
                                    <p:cond delay="14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ppt_x</p:attrName>
                                        </p:attrNameLst>
                                      </p:cBhvr>
                                      <p:tavLst>
                                        <p:tav tm="0">
                                          <p:val>
                                            <p:strVal val="#ppt_x+#ppt_w*1.125000"/>
                                          </p:val>
                                        </p:tav>
                                        <p:tav tm="100000">
                                          <p:val>
                                            <p:strVal val="#ppt_x"/>
                                          </p:val>
                                        </p:tav>
                                      </p:tavLst>
                                    </p:anim>
                                    <p:animEffect transition="in" filter="wipe(left)">
                                      <p:cBhvr>
                                        <p:cTn id="24" dur="500"/>
                                        <p:tgtEl>
                                          <p:spTgt spid="2"/>
                                        </p:tgtEl>
                                      </p:cBhvr>
                                    </p:animEffect>
                                  </p:childTnLst>
                                </p:cTn>
                              </p:par>
                              <p:par>
                                <p:cTn id="25" presetID="12" presetClass="entr" presetSubtype="2" fill="hold" nodeType="withEffect">
                                  <p:stCondLst>
                                    <p:cond delay="18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ppt_x</p:attrName>
                                        </p:attrNameLst>
                                      </p:cBhvr>
                                      <p:tavLst>
                                        <p:tav tm="0">
                                          <p:val>
                                            <p:strVal val="#ppt_x+#ppt_w*1.125000"/>
                                          </p:val>
                                        </p:tav>
                                        <p:tav tm="100000">
                                          <p:val>
                                            <p:strVal val="#ppt_x"/>
                                          </p:val>
                                        </p:tav>
                                      </p:tavLst>
                                    </p:anim>
                                    <p:animEffect transition="in" filter="wipe(left)">
                                      <p:cBhvr>
                                        <p:cTn id="28" dur="500"/>
                                        <p:tgtEl>
                                          <p:spTgt spid="3"/>
                                        </p:tgtEl>
                                      </p:cBhvr>
                                    </p:animEffect>
                                  </p:childTnLst>
                                </p:cTn>
                              </p:par>
                              <p:par>
                                <p:cTn id="29" presetID="12" presetClass="entr" presetSubtype="2" fill="hold" nodeType="withEffect">
                                  <p:stCondLst>
                                    <p:cond delay="22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ppt_x</p:attrName>
                                        </p:attrNameLst>
                                      </p:cBhvr>
                                      <p:tavLst>
                                        <p:tav tm="0">
                                          <p:val>
                                            <p:strVal val="#ppt_x+#ppt_w*1.125000"/>
                                          </p:val>
                                        </p:tav>
                                        <p:tav tm="100000">
                                          <p:val>
                                            <p:strVal val="#ppt_x"/>
                                          </p:val>
                                        </p:tav>
                                      </p:tavLst>
                                    </p:anim>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11680" cy="645160"/>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任务分析</a:t>
            </a:r>
          </a:p>
        </p:txBody>
      </p:sp>
      <p:grpSp>
        <p:nvGrpSpPr>
          <p:cNvPr id="2" name="组合 1"/>
          <p:cNvGrpSpPr/>
          <p:nvPr/>
        </p:nvGrpSpPr>
        <p:grpSpPr>
          <a:xfrm>
            <a:off x="1215705" y="1026126"/>
            <a:ext cx="3490008" cy="5691759"/>
            <a:chOff x="1227135" y="1860516"/>
            <a:chExt cx="3490008" cy="5691759"/>
          </a:xfrm>
        </p:grpSpPr>
        <p:sp>
          <p:nvSpPr>
            <p:cNvPr id="27" name="Freeform 6"/>
            <p:cNvSpPr/>
            <p:nvPr/>
          </p:nvSpPr>
          <p:spPr>
            <a:xfrm>
              <a:off x="2236281" y="6099940"/>
              <a:ext cx="1498377" cy="1452335"/>
            </a:xfrm>
            <a:custGeom>
              <a:avLst/>
              <a:gdLst>
                <a:gd name="connsiteX0" fmla="*/ 55291 w 1064006"/>
                <a:gd name="connsiteY0" fmla="*/ 0 h 1188564"/>
                <a:gd name="connsiteX1" fmla="*/ 1008717 w 1064006"/>
                <a:gd name="connsiteY1" fmla="*/ 0 h 1188564"/>
                <a:gd name="connsiteX2" fmla="*/ 1005879 w 1064006"/>
                <a:gd name="connsiteY2" fmla="*/ 198055 h 1188564"/>
                <a:gd name="connsiteX3" fmla="*/ 1025324 w 1064006"/>
                <a:gd name="connsiteY3" fmla="*/ 201981 h 1188564"/>
                <a:gd name="connsiteX4" fmla="*/ 1064006 w 1064006"/>
                <a:gd name="connsiteY4" fmla="*/ 260338 h 1188564"/>
                <a:gd name="connsiteX5" fmla="*/ 1025324 w 1064006"/>
                <a:gd name="connsiteY5" fmla="*/ 318695 h 1188564"/>
                <a:gd name="connsiteX6" fmla="*/ 1004089 w 1064006"/>
                <a:gd name="connsiteY6" fmla="*/ 322982 h 1188564"/>
                <a:gd name="connsiteX7" fmla="*/ 1003464 w 1064006"/>
                <a:gd name="connsiteY7" fmla="*/ 366582 h 1188564"/>
                <a:gd name="connsiteX8" fmla="*/ 1025324 w 1064006"/>
                <a:gd name="connsiteY8" fmla="*/ 370996 h 1188564"/>
                <a:gd name="connsiteX9" fmla="*/ 1064006 w 1064006"/>
                <a:gd name="connsiteY9" fmla="*/ 429353 h 1188564"/>
                <a:gd name="connsiteX10" fmla="*/ 1025324 w 1064006"/>
                <a:gd name="connsiteY10" fmla="*/ 487710 h 1188564"/>
                <a:gd name="connsiteX11" fmla="*/ 1001659 w 1064006"/>
                <a:gd name="connsiteY11" fmla="*/ 492487 h 1188564"/>
                <a:gd name="connsiteX12" fmla="*/ 1001049 w 1064006"/>
                <a:gd name="connsiteY12" fmla="*/ 535111 h 1188564"/>
                <a:gd name="connsiteX13" fmla="*/ 1025324 w 1064006"/>
                <a:gd name="connsiteY13" fmla="*/ 540012 h 1188564"/>
                <a:gd name="connsiteX14" fmla="*/ 1064006 w 1064006"/>
                <a:gd name="connsiteY14" fmla="*/ 598369 h 1188564"/>
                <a:gd name="connsiteX15" fmla="*/ 1000672 w 1064006"/>
                <a:gd name="connsiteY15" fmla="*/ 661703 h 1188564"/>
                <a:gd name="connsiteX16" fmla="*/ 999234 w 1064006"/>
                <a:gd name="connsiteY16" fmla="*/ 661703 h 1188564"/>
                <a:gd name="connsiteX17" fmla="*/ 998628 w 1064006"/>
                <a:gd name="connsiteY17" fmla="*/ 704051 h 1188564"/>
                <a:gd name="connsiteX18" fmla="*/ 1000672 w 1064006"/>
                <a:gd name="connsiteY18" fmla="*/ 704051 h 1188564"/>
                <a:gd name="connsiteX19" fmla="*/ 1064006 w 1064006"/>
                <a:gd name="connsiteY19" fmla="*/ 767385 h 1188564"/>
                <a:gd name="connsiteX20" fmla="*/ 1000672 w 1064006"/>
                <a:gd name="connsiteY20" fmla="*/ 830719 h 1188564"/>
                <a:gd name="connsiteX21" fmla="*/ 961543 w 1064006"/>
                <a:gd name="connsiteY21" fmla="*/ 830719 h 1188564"/>
                <a:gd name="connsiteX22" fmla="*/ 960691 w 1064006"/>
                <a:gd name="connsiteY22" fmla="*/ 839174 h 1188564"/>
                <a:gd name="connsiteX23" fmla="*/ 532003 w 1064006"/>
                <a:gd name="connsiteY23" fmla="*/ 1188564 h 1188564"/>
                <a:gd name="connsiteX24" fmla="*/ 103315 w 1064006"/>
                <a:gd name="connsiteY24" fmla="*/ 839174 h 1188564"/>
                <a:gd name="connsiteX25" fmla="*/ 102463 w 1064006"/>
                <a:gd name="connsiteY25" fmla="*/ 830719 h 1188564"/>
                <a:gd name="connsiteX26" fmla="*/ 63334 w 1064006"/>
                <a:gd name="connsiteY26" fmla="*/ 830719 h 1188564"/>
                <a:gd name="connsiteX27" fmla="*/ 0 w 1064006"/>
                <a:gd name="connsiteY27" fmla="*/ 767385 h 1188564"/>
                <a:gd name="connsiteX28" fmla="*/ 63334 w 1064006"/>
                <a:gd name="connsiteY28" fmla="*/ 704051 h 1188564"/>
                <a:gd name="connsiteX29" fmla="*/ 65381 w 1064006"/>
                <a:gd name="connsiteY29" fmla="*/ 704051 h 1188564"/>
                <a:gd name="connsiteX30" fmla="*/ 64774 w 1064006"/>
                <a:gd name="connsiteY30" fmla="*/ 661703 h 1188564"/>
                <a:gd name="connsiteX31" fmla="*/ 63334 w 1064006"/>
                <a:gd name="connsiteY31" fmla="*/ 661703 h 1188564"/>
                <a:gd name="connsiteX32" fmla="*/ 0 w 1064006"/>
                <a:gd name="connsiteY32" fmla="*/ 598369 h 1188564"/>
                <a:gd name="connsiteX33" fmla="*/ 38682 w 1064006"/>
                <a:gd name="connsiteY33" fmla="*/ 540012 h 1188564"/>
                <a:gd name="connsiteX34" fmla="*/ 62960 w 1064006"/>
                <a:gd name="connsiteY34" fmla="*/ 535110 h 1188564"/>
                <a:gd name="connsiteX35" fmla="*/ 62349 w 1064006"/>
                <a:gd name="connsiteY35" fmla="*/ 492488 h 1188564"/>
                <a:gd name="connsiteX36" fmla="*/ 38682 w 1064006"/>
                <a:gd name="connsiteY36" fmla="*/ 487710 h 1188564"/>
                <a:gd name="connsiteX37" fmla="*/ 0 w 1064006"/>
                <a:gd name="connsiteY37" fmla="*/ 429353 h 1188564"/>
                <a:gd name="connsiteX38" fmla="*/ 38682 w 1064006"/>
                <a:gd name="connsiteY38" fmla="*/ 370996 h 1188564"/>
                <a:gd name="connsiteX39" fmla="*/ 60544 w 1064006"/>
                <a:gd name="connsiteY39" fmla="*/ 366582 h 1188564"/>
                <a:gd name="connsiteX40" fmla="*/ 59920 w 1064006"/>
                <a:gd name="connsiteY40" fmla="*/ 322982 h 1188564"/>
                <a:gd name="connsiteX41" fmla="*/ 38682 w 1064006"/>
                <a:gd name="connsiteY41" fmla="*/ 318695 h 1188564"/>
                <a:gd name="connsiteX42" fmla="*/ 0 w 1064006"/>
                <a:gd name="connsiteY42" fmla="*/ 260338 h 1188564"/>
                <a:gd name="connsiteX43" fmla="*/ 38682 w 1064006"/>
                <a:gd name="connsiteY43" fmla="*/ 201981 h 1188564"/>
                <a:gd name="connsiteX44" fmla="*/ 58129 w 1064006"/>
                <a:gd name="connsiteY44" fmla="*/ 198055 h 118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4006" h="1188564">
                  <a:moveTo>
                    <a:pt x="55291" y="0"/>
                  </a:moveTo>
                  <a:lnTo>
                    <a:pt x="1008717" y="0"/>
                  </a:lnTo>
                  <a:lnTo>
                    <a:pt x="1005879" y="198055"/>
                  </a:lnTo>
                  <a:lnTo>
                    <a:pt x="1025324" y="201981"/>
                  </a:lnTo>
                  <a:cubicBezTo>
                    <a:pt x="1048056" y="211596"/>
                    <a:pt x="1064006" y="234104"/>
                    <a:pt x="1064006" y="260338"/>
                  </a:cubicBezTo>
                  <a:cubicBezTo>
                    <a:pt x="1064006" y="286571"/>
                    <a:pt x="1048056" y="309080"/>
                    <a:pt x="1025324" y="318695"/>
                  </a:cubicBezTo>
                  <a:lnTo>
                    <a:pt x="1004089" y="322982"/>
                  </a:lnTo>
                  <a:lnTo>
                    <a:pt x="1003464" y="366582"/>
                  </a:lnTo>
                  <a:lnTo>
                    <a:pt x="1025324" y="370996"/>
                  </a:lnTo>
                  <a:cubicBezTo>
                    <a:pt x="1048056" y="380611"/>
                    <a:pt x="1064006" y="403119"/>
                    <a:pt x="1064006" y="429353"/>
                  </a:cubicBezTo>
                  <a:cubicBezTo>
                    <a:pt x="1064006" y="455586"/>
                    <a:pt x="1048056" y="478095"/>
                    <a:pt x="1025324" y="487710"/>
                  </a:cubicBezTo>
                  <a:lnTo>
                    <a:pt x="1001659" y="492487"/>
                  </a:lnTo>
                  <a:lnTo>
                    <a:pt x="1001049" y="535111"/>
                  </a:lnTo>
                  <a:lnTo>
                    <a:pt x="1025324" y="540012"/>
                  </a:lnTo>
                  <a:cubicBezTo>
                    <a:pt x="1048056" y="549627"/>
                    <a:pt x="1064006" y="572135"/>
                    <a:pt x="1064006" y="598369"/>
                  </a:cubicBezTo>
                  <a:cubicBezTo>
                    <a:pt x="1064006" y="633347"/>
                    <a:pt x="1035650" y="661703"/>
                    <a:pt x="1000672" y="661703"/>
                  </a:cubicBezTo>
                  <a:lnTo>
                    <a:pt x="999234" y="661703"/>
                  </a:lnTo>
                  <a:lnTo>
                    <a:pt x="998628" y="704051"/>
                  </a:lnTo>
                  <a:lnTo>
                    <a:pt x="1000672" y="704051"/>
                  </a:lnTo>
                  <a:cubicBezTo>
                    <a:pt x="1035650" y="704051"/>
                    <a:pt x="1064006" y="732407"/>
                    <a:pt x="1064006" y="767385"/>
                  </a:cubicBezTo>
                  <a:cubicBezTo>
                    <a:pt x="1064006" y="802363"/>
                    <a:pt x="1035650" y="830719"/>
                    <a:pt x="1000672" y="830719"/>
                  </a:cubicBezTo>
                  <a:lnTo>
                    <a:pt x="961543" y="830719"/>
                  </a:lnTo>
                  <a:lnTo>
                    <a:pt x="960691" y="839174"/>
                  </a:lnTo>
                  <a:cubicBezTo>
                    <a:pt x="919889" y="1038571"/>
                    <a:pt x="743463" y="1188564"/>
                    <a:pt x="532003" y="1188564"/>
                  </a:cubicBezTo>
                  <a:cubicBezTo>
                    <a:pt x="320544" y="1188564"/>
                    <a:pt x="144118" y="1038571"/>
                    <a:pt x="103315" y="839174"/>
                  </a:cubicBezTo>
                  <a:lnTo>
                    <a:pt x="102463" y="830719"/>
                  </a:lnTo>
                  <a:lnTo>
                    <a:pt x="63334" y="830719"/>
                  </a:lnTo>
                  <a:cubicBezTo>
                    <a:pt x="28356" y="830719"/>
                    <a:pt x="0" y="802363"/>
                    <a:pt x="0" y="767385"/>
                  </a:cubicBezTo>
                  <a:cubicBezTo>
                    <a:pt x="0" y="732407"/>
                    <a:pt x="28356" y="704051"/>
                    <a:pt x="63334" y="704051"/>
                  </a:cubicBezTo>
                  <a:lnTo>
                    <a:pt x="65381" y="704051"/>
                  </a:lnTo>
                  <a:lnTo>
                    <a:pt x="64774" y="661703"/>
                  </a:lnTo>
                  <a:lnTo>
                    <a:pt x="63334" y="661703"/>
                  </a:lnTo>
                  <a:cubicBezTo>
                    <a:pt x="28356" y="661703"/>
                    <a:pt x="0" y="633347"/>
                    <a:pt x="0" y="598369"/>
                  </a:cubicBezTo>
                  <a:cubicBezTo>
                    <a:pt x="0" y="572135"/>
                    <a:pt x="15950" y="549627"/>
                    <a:pt x="38682" y="540012"/>
                  </a:cubicBezTo>
                  <a:lnTo>
                    <a:pt x="62960" y="535110"/>
                  </a:lnTo>
                  <a:lnTo>
                    <a:pt x="62349" y="492488"/>
                  </a:lnTo>
                  <a:lnTo>
                    <a:pt x="38682" y="487710"/>
                  </a:lnTo>
                  <a:cubicBezTo>
                    <a:pt x="15950" y="478095"/>
                    <a:pt x="0" y="455586"/>
                    <a:pt x="0" y="429353"/>
                  </a:cubicBezTo>
                  <a:cubicBezTo>
                    <a:pt x="0" y="403119"/>
                    <a:pt x="15950" y="380611"/>
                    <a:pt x="38682" y="370996"/>
                  </a:cubicBezTo>
                  <a:lnTo>
                    <a:pt x="60544" y="366582"/>
                  </a:lnTo>
                  <a:lnTo>
                    <a:pt x="59920" y="322982"/>
                  </a:lnTo>
                  <a:lnTo>
                    <a:pt x="38682" y="318695"/>
                  </a:lnTo>
                  <a:cubicBezTo>
                    <a:pt x="15950" y="309080"/>
                    <a:pt x="0" y="286571"/>
                    <a:pt x="0" y="260338"/>
                  </a:cubicBezTo>
                  <a:cubicBezTo>
                    <a:pt x="0" y="234104"/>
                    <a:pt x="15950" y="211596"/>
                    <a:pt x="38682" y="201981"/>
                  </a:cubicBezTo>
                  <a:lnTo>
                    <a:pt x="58129" y="19805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8"/>
            <p:cNvSpPr/>
            <p:nvPr/>
          </p:nvSpPr>
          <p:spPr>
            <a:xfrm>
              <a:off x="2224602" y="5711453"/>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9"/>
            <p:cNvSpPr/>
            <p:nvPr/>
          </p:nvSpPr>
          <p:spPr>
            <a:xfrm>
              <a:off x="3485481" y="5711453"/>
              <a:ext cx="196096" cy="19609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0"/>
            <p:cNvSpPr/>
            <p:nvPr/>
          </p:nvSpPr>
          <p:spPr>
            <a:xfrm>
              <a:off x="2880719" y="5760163"/>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1"/>
            <p:cNvSpPr/>
            <p:nvPr/>
          </p:nvSpPr>
          <p:spPr>
            <a:xfrm>
              <a:off x="1805352" y="4980933"/>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2"/>
            <p:cNvSpPr/>
            <p:nvPr/>
          </p:nvSpPr>
          <p:spPr>
            <a:xfrm>
              <a:off x="1347021" y="4277242"/>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3"/>
            <p:cNvSpPr/>
            <p:nvPr/>
          </p:nvSpPr>
          <p:spPr>
            <a:xfrm>
              <a:off x="1227135" y="3391890"/>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4"/>
            <p:cNvSpPr/>
            <p:nvPr/>
          </p:nvSpPr>
          <p:spPr>
            <a:xfrm>
              <a:off x="1669749" y="2362391"/>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5"/>
            <p:cNvSpPr/>
            <p:nvPr/>
          </p:nvSpPr>
          <p:spPr>
            <a:xfrm>
              <a:off x="2369324" y="1905702"/>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6"/>
            <p:cNvSpPr/>
            <p:nvPr/>
          </p:nvSpPr>
          <p:spPr>
            <a:xfrm>
              <a:off x="3210911" y="1860516"/>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7"/>
            <p:cNvSpPr/>
            <p:nvPr/>
          </p:nvSpPr>
          <p:spPr>
            <a:xfrm>
              <a:off x="4113345" y="2432677"/>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8"/>
            <p:cNvSpPr/>
            <p:nvPr/>
          </p:nvSpPr>
          <p:spPr>
            <a:xfrm>
              <a:off x="4447614" y="3288091"/>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9"/>
            <p:cNvSpPr/>
            <p:nvPr/>
          </p:nvSpPr>
          <p:spPr>
            <a:xfrm>
              <a:off x="4370586" y="4215504"/>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0"/>
            <p:cNvSpPr/>
            <p:nvPr/>
          </p:nvSpPr>
          <p:spPr>
            <a:xfrm>
              <a:off x="3868268" y="5042709"/>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1"/>
            <p:cNvSpPr/>
            <p:nvPr/>
          </p:nvSpPr>
          <p:spPr>
            <a:xfrm>
              <a:off x="2506179" y="4894856"/>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2"/>
            <p:cNvSpPr/>
            <p:nvPr/>
          </p:nvSpPr>
          <p:spPr>
            <a:xfrm>
              <a:off x="2189297" y="3279337"/>
              <a:ext cx="416779" cy="41677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23"/>
            <p:cNvSpPr/>
            <p:nvPr/>
          </p:nvSpPr>
          <p:spPr>
            <a:xfrm>
              <a:off x="2980555" y="4133403"/>
              <a:ext cx="609171" cy="609171"/>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4"/>
            <p:cNvSpPr/>
            <p:nvPr/>
          </p:nvSpPr>
          <p:spPr>
            <a:xfrm>
              <a:off x="2580186" y="3937307"/>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25"/>
            <p:cNvSpPr/>
            <p:nvPr/>
          </p:nvSpPr>
          <p:spPr>
            <a:xfrm>
              <a:off x="1918332" y="4011397"/>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26"/>
            <p:cNvSpPr/>
            <p:nvPr/>
          </p:nvSpPr>
          <p:spPr>
            <a:xfrm>
              <a:off x="2973967" y="2525859"/>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7"/>
            <p:cNvSpPr/>
            <p:nvPr/>
          </p:nvSpPr>
          <p:spPr>
            <a:xfrm>
              <a:off x="3255464" y="3029643"/>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28"/>
            <p:cNvSpPr/>
            <p:nvPr/>
          </p:nvSpPr>
          <p:spPr>
            <a:xfrm>
              <a:off x="3895103" y="3741868"/>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9"/>
            <p:cNvSpPr/>
            <p:nvPr/>
          </p:nvSpPr>
          <p:spPr>
            <a:xfrm>
              <a:off x="2158378" y="2529149"/>
              <a:ext cx="416779" cy="41677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0"/>
            <p:cNvSpPr/>
            <p:nvPr/>
          </p:nvSpPr>
          <p:spPr>
            <a:xfrm>
              <a:off x="3149579" y="3698350"/>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32"/>
            <p:cNvCxnSpPr>
              <a:stCxn id="28" idx="6"/>
              <a:endCxn id="30" idx="2"/>
            </p:cNvCxnSpPr>
            <p:nvPr/>
          </p:nvCxnSpPr>
          <p:spPr>
            <a:xfrm>
              <a:off x="2494131" y="5846217"/>
              <a:ext cx="386588" cy="1199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33"/>
            <p:cNvCxnSpPr>
              <a:stCxn id="30" idx="6"/>
              <a:endCxn id="29" idx="2"/>
            </p:cNvCxnSpPr>
            <p:nvPr/>
          </p:nvCxnSpPr>
          <p:spPr>
            <a:xfrm flipV="1">
              <a:off x="3076815" y="5809502"/>
              <a:ext cx="408666" cy="4871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34"/>
            <p:cNvCxnSpPr>
              <a:stCxn id="29" idx="7"/>
              <a:endCxn id="40" idx="3"/>
            </p:cNvCxnSpPr>
            <p:nvPr/>
          </p:nvCxnSpPr>
          <p:spPr>
            <a:xfrm flipV="1">
              <a:off x="3652859" y="5210087"/>
              <a:ext cx="244127" cy="53008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35"/>
            <p:cNvCxnSpPr>
              <a:stCxn id="40" idx="7"/>
              <a:endCxn id="39" idx="3"/>
            </p:cNvCxnSpPr>
            <p:nvPr/>
          </p:nvCxnSpPr>
          <p:spPr>
            <a:xfrm flipV="1">
              <a:off x="4035646" y="4445561"/>
              <a:ext cx="374412" cy="62586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36"/>
            <p:cNvCxnSpPr>
              <a:stCxn id="39" idx="0"/>
              <a:endCxn id="38" idx="4"/>
            </p:cNvCxnSpPr>
            <p:nvPr/>
          </p:nvCxnSpPr>
          <p:spPr>
            <a:xfrm flipV="1">
              <a:off x="4505351" y="3557620"/>
              <a:ext cx="77028" cy="65788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37"/>
            <p:cNvCxnSpPr>
              <a:stCxn id="38" idx="0"/>
              <a:endCxn id="37" idx="5"/>
            </p:cNvCxnSpPr>
            <p:nvPr/>
          </p:nvCxnSpPr>
          <p:spPr>
            <a:xfrm flipH="1" flipV="1">
              <a:off x="4343403" y="2662735"/>
              <a:ext cx="238976" cy="62535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38"/>
            <p:cNvCxnSpPr>
              <a:stCxn id="37" idx="1"/>
              <a:endCxn id="36" idx="6"/>
            </p:cNvCxnSpPr>
            <p:nvPr/>
          </p:nvCxnSpPr>
          <p:spPr>
            <a:xfrm flipH="1" flipV="1">
              <a:off x="3480440" y="1995280"/>
              <a:ext cx="672378" cy="47686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39"/>
            <p:cNvCxnSpPr>
              <a:stCxn id="36" idx="2"/>
              <a:endCxn id="35" idx="6"/>
            </p:cNvCxnSpPr>
            <p:nvPr/>
          </p:nvCxnSpPr>
          <p:spPr>
            <a:xfrm flipH="1">
              <a:off x="2638853" y="1995280"/>
              <a:ext cx="572057" cy="4518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40"/>
            <p:cNvCxnSpPr>
              <a:stCxn id="35" idx="2"/>
              <a:endCxn id="34" idx="7"/>
            </p:cNvCxnSpPr>
            <p:nvPr/>
          </p:nvCxnSpPr>
          <p:spPr>
            <a:xfrm flipH="1">
              <a:off x="1899807" y="2040467"/>
              <a:ext cx="469518" cy="36139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41"/>
            <p:cNvCxnSpPr>
              <a:stCxn id="34" idx="3"/>
              <a:endCxn id="33" idx="0"/>
            </p:cNvCxnSpPr>
            <p:nvPr/>
          </p:nvCxnSpPr>
          <p:spPr>
            <a:xfrm flipH="1">
              <a:off x="1361899" y="2592448"/>
              <a:ext cx="347322" cy="79944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42"/>
            <p:cNvCxnSpPr>
              <a:stCxn id="33" idx="4"/>
              <a:endCxn id="32" idx="0"/>
            </p:cNvCxnSpPr>
            <p:nvPr/>
          </p:nvCxnSpPr>
          <p:spPr>
            <a:xfrm>
              <a:off x="1361899" y="3661418"/>
              <a:ext cx="119886" cy="61582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43"/>
            <p:cNvCxnSpPr>
              <a:stCxn id="32" idx="5"/>
              <a:endCxn id="31" idx="1"/>
            </p:cNvCxnSpPr>
            <p:nvPr/>
          </p:nvCxnSpPr>
          <p:spPr>
            <a:xfrm>
              <a:off x="1577079" y="4507300"/>
              <a:ext cx="267745" cy="51310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44"/>
            <p:cNvCxnSpPr>
              <a:stCxn id="31" idx="4"/>
              <a:endCxn id="28" idx="1"/>
            </p:cNvCxnSpPr>
            <p:nvPr/>
          </p:nvCxnSpPr>
          <p:spPr>
            <a:xfrm>
              <a:off x="1940116" y="5250462"/>
              <a:ext cx="323957" cy="50046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45"/>
            <p:cNvCxnSpPr>
              <a:stCxn id="28" idx="7"/>
              <a:endCxn id="41" idx="4"/>
            </p:cNvCxnSpPr>
            <p:nvPr/>
          </p:nvCxnSpPr>
          <p:spPr>
            <a:xfrm flipV="1">
              <a:off x="2454660" y="5090952"/>
              <a:ext cx="149568" cy="65997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46"/>
            <p:cNvCxnSpPr>
              <a:stCxn id="41" idx="6"/>
              <a:endCxn id="40" idx="2"/>
            </p:cNvCxnSpPr>
            <p:nvPr/>
          </p:nvCxnSpPr>
          <p:spPr>
            <a:xfrm>
              <a:off x="2702275" y="4992905"/>
              <a:ext cx="1165993" cy="14785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47"/>
            <p:cNvCxnSpPr>
              <a:stCxn id="41" idx="5"/>
              <a:endCxn id="30" idx="0"/>
            </p:cNvCxnSpPr>
            <p:nvPr/>
          </p:nvCxnSpPr>
          <p:spPr>
            <a:xfrm>
              <a:off x="2673557" y="5062234"/>
              <a:ext cx="305211" cy="69792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48"/>
            <p:cNvCxnSpPr>
              <a:stCxn id="29" idx="1"/>
              <a:endCxn id="41" idx="5"/>
            </p:cNvCxnSpPr>
            <p:nvPr/>
          </p:nvCxnSpPr>
          <p:spPr>
            <a:xfrm flipH="1" flipV="1">
              <a:off x="2673557" y="5062234"/>
              <a:ext cx="840643" cy="67793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49"/>
            <p:cNvCxnSpPr>
              <a:stCxn id="41" idx="1"/>
              <a:endCxn id="45" idx="5"/>
            </p:cNvCxnSpPr>
            <p:nvPr/>
          </p:nvCxnSpPr>
          <p:spPr>
            <a:xfrm flipH="1" flipV="1">
              <a:off x="2085710" y="4178775"/>
              <a:ext cx="449187" cy="74479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50"/>
            <p:cNvCxnSpPr>
              <a:stCxn id="31" idx="7"/>
              <a:endCxn id="41" idx="2"/>
            </p:cNvCxnSpPr>
            <p:nvPr/>
          </p:nvCxnSpPr>
          <p:spPr>
            <a:xfrm flipV="1">
              <a:off x="2035409" y="4992905"/>
              <a:ext cx="470769" cy="2750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51"/>
            <p:cNvCxnSpPr>
              <a:stCxn id="45" idx="3"/>
              <a:endCxn id="32" idx="7"/>
            </p:cNvCxnSpPr>
            <p:nvPr/>
          </p:nvCxnSpPr>
          <p:spPr>
            <a:xfrm flipH="1">
              <a:off x="1577079" y="4178775"/>
              <a:ext cx="369972" cy="13793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52"/>
            <p:cNvCxnSpPr>
              <a:stCxn id="31" idx="0"/>
              <a:endCxn id="45" idx="4"/>
            </p:cNvCxnSpPr>
            <p:nvPr/>
          </p:nvCxnSpPr>
          <p:spPr>
            <a:xfrm flipV="1">
              <a:off x="1940116" y="4207494"/>
              <a:ext cx="76265" cy="77344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53"/>
            <p:cNvCxnSpPr>
              <a:stCxn id="45" idx="0"/>
              <a:endCxn id="34" idx="4"/>
            </p:cNvCxnSpPr>
            <p:nvPr/>
          </p:nvCxnSpPr>
          <p:spPr>
            <a:xfrm flipH="1" flipV="1">
              <a:off x="1804514" y="2631920"/>
              <a:ext cx="211867" cy="137947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54"/>
            <p:cNvCxnSpPr>
              <a:stCxn id="45" idx="1"/>
              <a:endCxn id="33" idx="6"/>
            </p:cNvCxnSpPr>
            <p:nvPr/>
          </p:nvCxnSpPr>
          <p:spPr>
            <a:xfrm flipH="1" flipV="1">
              <a:off x="1496664" y="3526654"/>
              <a:ext cx="450387" cy="51346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55"/>
            <p:cNvCxnSpPr>
              <a:stCxn id="34" idx="6"/>
              <a:endCxn id="49" idx="1"/>
            </p:cNvCxnSpPr>
            <p:nvPr/>
          </p:nvCxnSpPr>
          <p:spPr>
            <a:xfrm>
              <a:off x="1939278" y="2497155"/>
              <a:ext cx="280136" cy="9303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56"/>
            <p:cNvCxnSpPr>
              <a:stCxn id="49" idx="4"/>
              <a:endCxn id="42" idx="0"/>
            </p:cNvCxnSpPr>
            <p:nvPr/>
          </p:nvCxnSpPr>
          <p:spPr>
            <a:xfrm>
              <a:off x="2366768" y="2945928"/>
              <a:ext cx="30919" cy="33340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57"/>
            <p:cNvCxnSpPr>
              <a:stCxn id="42" idx="5"/>
              <a:endCxn id="44" idx="1"/>
            </p:cNvCxnSpPr>
            <p:nvPr/>
          </p:nvCxnSpPr>
          <p:spPr>
            <a:xfrm>
              <a:off x="2545040" y="3635080"/>
              <a:ext cx="63864" cy="33094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58"/>
            <p:cNvCxnSpPr>
              <a:stCxn id="44" idx="5"/>
              <a:endCxn id="43" idx="1"/>
            </p:cNvCxnSpPr>
            <p:nvPr/>
          </p:nvCxnSpPr>
          <p:spPr>
            <a:xfrm>
              <a:off x="2747564" y="4104685"/>
              <a:ext cx="322201" cy="11792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59"/>
            <p:cNvCxnSpPr>
              <a:stCxn id="43" idx="5"/>
              <a:endCxn id="40" idx="1"/>
            </p:cNvCxnSpPr>
            <p:nvPr/>
          </p:nvCxnSpPr>
          <p:spPr>
            <a:xfrm>
              <a:off x="3500515" y="4653364"/>
              <a:ext cx="396471" cy="41806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60"/>
            <p:cNvCxnSpPr>
              <a:stCxn id="43" idx="3"/>
              <a:endCxn id="41" idx="7"/>
            </p:cNvCxnSpPr>
            <p:nvPr/>
          </p:nvCxnSpPr>
          <p:spPr>
            <a:xfrm flipH="1">
              <a:off x="2673557" y="4653364"/>
              <a:ext cx="396209" cy="27021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61"/>
            <p:cNvCxnSpPr>
              <a:stCxn id="44" idx="3"/>
              <a:endCxn id="45" idx="6"/>
            </p:cNvCxnSpPr>
            <p:nvPr/>
          </p:nvCxnSpPr>
          <p:spPr>
            <a:xfrm flipH="1">
              <a:off x="2114428" y="4104685"/>
              <a:ext cx="494476" cy="476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62"/>
            <p:cNvCxnSpPr>
              <a:stCxn id="42" idx="3"/>
              <a:endCxn id="45" idx="7"/>
            </p:cNvCxnSpPr>
            <p:nvPr/>
          </p:nvCxnSpPr>
          <p:spPr>
            <a:xfrm flipH="1">
              <a:off x="2085710" y="3635080"/>
              <a:ext cx="164623" cy="40503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63"/>
            <p:cNvCxnSpPr>
              <a:stCxn id="42" idx="7"/>
              <a:endCxn id="46" idx="3"/>
            </p:cNvCxnSpPr>
            <p:nvPr/>
          </p:nvCxnSpPr>
          <p:spPr>
            <a:xfrm flipV="1">
              <a:off x="2545040" y="2693237"/>
              <a:ext cx="457645" cy="64713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64"/>
            <p:cNvCxnSpPr>
              <a:stCxn id="46" idx="7"/>
              <a:endCxn id="36" idx="3"/>
            </p:cNvCxnSpPr>
            <p:nvPr/>
          </p:nvCxnSpPr>
          <p:spPr>
            <a:xfrm flipV="1">
              <a:off x="3141345" y="2090573"/>
              <a:ext cx="109037" cy="46400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65"/>
            <p:cNvCxnSpPr>
              <a:stCxn id="49" idx="7"/>
              <a:endCxn id="36" idx="3"/>
            </p:cNvCxnSpPr>
            <p:nvPr/>
          </p:nvCxnSpPr>
          <p:spPr>
            <a:xfrm flipV="1">
              <a:off x="2514121" y="2090573"/>
              <a:ext cx="736261" cy="49961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66"/>
            <p:cNvCxnSpPr>
              <a:stCxn id="35" idx="5"/>
              <a:endCxn id="46" idx="1"/>
            </p:cNvCxnSpPr>
            <p:nvPr/>
          </p:nvCxnSpPr>
          <p:spPr>
            <a:xfrm>
              <a:off x="2599382" y="2135760"/>
              <a:ext cx="403303" cy="41881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67"/>
            <p:cNvCxnSpPr>
              <a:stCxn id="47" idx="7"/>
              <a:endCxn id="37" idx="3"/>
            </p:cNvCxnSpPr>
            <p:nvPr/>
          </p:nvCxnSpPr>
          <p:spPr>
            <a:xfrm flipV="1">
              <a:off x="3485522" y="2662735"/>
              <a:ext cx="667295" cy="40638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68"/>
            <p:cNvCxnSpPr>
              <a:stCxn id="47" idx="0"/>
              <a:endCxn id="36" idx="4"/>
            </p:cNvCxnSpPr>
            <p:nvPr/>
          </p:nvCxnSpPr>
          <p:spPr>
            <a:xfrm flipH="1" flipV="1">
              <a:off x="3345675" y="2130045"/>
              <a:ext cx="44554" cy="89959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69"/>
            <p:cNvCxnSpPr>
              <a:stCxn id="47" idx="1"/>
              <a:endCxn id="46" idx="5"/>
            </p:cNvCxnSpPr>
            <p:nvPr/>
          </p:nvCxnSpPr>
          <p:spPr>
            <a:xfrm flipH="1" flipV="1">
              <a:off x="3141345" y="2693237"/>
              <a:ext cx="153591" cy="37587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70"/>
            <p:cNvCxnSpPr>
              <a:stCxn id="50" idx="0"/>
              <a:endCxn id="47" idx="4"/>
            </p:cNvCxnSpPr>
            <p:nvPr/>
          </p:nvCxnSpPr>
          <p:spPr>
            <a:xfrm flipV="1">
              <a:off x="3247628" y="3299172"/>
              <a:ext cx="142601" cy="39917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71"/>
            <p:cNvCxnSpPr>
              <a:stCxn id="50" idx="4"/>
              <a:endCxn id="43" idx="0"/>
            </p:cNvCxnSpPr>
            <p:nvPr/>
          </p:nvCxnSpPr>
          <p:spPr>
            <a:xfrm>
              <a:off x="3247628" y="3894446"/>
              <a:ext cx="37513" cy="23895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72"/>
            <p:cNvCxnSpPr>
              <a:stCxn id="50" idx="1"/>
              <a:endCxn id="42" idx="6"/>
            </p:cNvCxnSpPr>
            <p:nvPr/>
          </p:nvCxnSpPr>
          <p:spPr>
            <a:xfrm flipH="1" flipV="1">
              <a:off x="2606076" y="3487727"/>
              <a:ext cx="572221" cy="23934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73"/>
            <p:cNvCxnSpPr>
              <a:stCxn id="43" idx="7"/>
              <a:endCxn id="48" idx="3"/>
            </p:cNvCxnSpPr>
            <p:nvPr/>
          </p:nvCxnSpPr>
          <p:spPr>
            <a:xfrm flipV="1">
              <a:off x="3500515" y="3971926"/>
              <a:ext cx="434059" cy="25068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74"/>
            <p:cNvCxnSpPr>
              <a:stCxn id="48" idx="0"/>
              <a:endCxn id="37" idx="4"/>
            </p:cNvCxnSpPr>
            <p:nvPr/>
          </p:nvCxnSpPr>
          <p:spPr>
            <a:xfrm flipV="1">
              <a:off x="4029868" y="2702206"/>
              <a:ext cx="218242" cy="103966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75"/>
            <p:cNvCxnSpPr>
              <a:stCxn id="48" idx="1"/>
              <a:endCxn id="47" idx="5"/>
            </p:cNvCxnSpPr>
            <p:nvPr/>
          </p:nvCxnSpPr>
          <p:spPr>
            <a:xfrm flipH="1" flipV="1">
              <a:off x="3485522" y="3259701"/>
              <a:ext cx="449053" cy="52163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76"/>
            <p:cNvCxnSpPr>
              <a:stCxn id="48" idx="7"/>
              <a:endCxn id="38" idx="3"/>
            </p:cNvCxnSpPr>
            <p:nvPr/>
          </p:nvCxnSpPr>
          <p:spPr>
            <a:xfrm flipV="1">
              <a:off x="4125161" y="3518148"/>
              <a:ext cx="361925" cy="26319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77"/>
            <p:cNvCxnSpPr>
              <a:stCxn id="48" idx="5"/>
              <a:endCxn id="39" idx="1"/>
            </p:cNvCxnSpPr>
            <p:nvPr/>
          </p:nvCxnSpPr>
          <p:spPr>
            <a:xfrm>
              <a:off x="4125161" y="3971926"/>
              <a:ext cx="284897" cy="28304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78"/>
            <p:cNvCxnSpPr>
              <a:stCxn id="40" idx="0"/>
              <a:endCxn id="48" idx="4"/>
            </p:cNvCxnSpPr>
            <p:nvPr/>
          </p:nvCxnSpPr>
          <p:spPr>
            <a:xfrm flipV="1">
              <a:off x="3966317" y="4011397"/>
              <a:ext cx="63551" cy="103131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6254504" y="1779820"/>
            <a:ext cx="4692015" cy="2910096"/>
            <a:chOff x="6254504" y="1779820"/>
            <a:chExt cx="4692015" cy="2910096"/>
          </a:xfrm>
        </p:grpSpPr>
        <p:grpSp>
          <p:nvGrpSpPr>
            <p:cNvPr id="175" name="组合 174"/>
            <p:cNvGrpSpPr/>
            <p:nvPr/>
          </p:nvGrpSpPr>
          <p:grpSpPr>
            <a:xfrm>
              <a:off x="6254504" y="1779820"/>
              <a:ext cx="4330065" cy="564515"/>
              <a:chOff x="8849128" y="3952993"/>
              <a:chExt cx="4330065" cy="564515"/>
            </a:xfrm>
          </p:grpSpPr>
          <p:sp>
            <p:nvSpPr>
              <p:cNvPr id="176" name="矩形 175"/>
              <p:cNvSpPr/>
              <p:nvPr/>
            </p:nvSpPr>
            <p:spPr>
              <a:xfrm>
                <a:off x="8849128" y="3952993"/>
                <a:ext cx="4330065" cy="564515"/>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8849128" y="3954884"/>
                <a:ext cx="1402080" cy="460375"/>
              </a:xfrm>
              <a:prstGeom prst="rect">
                <a:avLst/>
              </a:prstGeom>
            </p:spPr>
            <p:txBody>
              <a:bodyPr wrap="none">
                <a:spAutoFit/>
              </a:bodyPr>
              <a:lstStyle/>
              <a:p>
                <a:r>
                  <a:rPr lang="zh-CN" altLang="en-US" sz="2400" b="1" noProof="1">
                    <a:solidFill>
                      <a:schemeClr val="bg1"/>
                    </a:solidFill>
                    <a:latin typeface="微软雅黑" panose="020B0503020204020204" pitchFamily="34" charset="-122"/>
                    <a:ea typeface="微软雅黑" panose="020B0503020204020204" pitchFamily="34" charset="-122"/>
                  </a:rPr>
                  <a:t>任务描述</a:t>
                </a:r>
                <a:endParaRPr lang="de-DE" altLang="zh-CN" sz="2400" b="1" noProof="1">
                  <a:solidFill>
                    <a:schemeClr val="bg1"/>
                  </a:solidFill>
                  <a:latin typeface="微软雅黑" panose="020B0503020204020204" pitchFamily="34" charset="-122"/>
                  <a:ea typeface="微软雅黑" panose="020B0503020204020204" pitchFamily="34" charset="-122"/>
                </a:endParaRPr>
              </a:p>
            </p:txBody>
          </p:sp>
        </p:grpSp>
        <p:sp>
          <p:nvSpPr>
            <p:cNvPr id="178" name="矩形 177"/>
            <p:cNvSpPr/>
            <p:nvPr/>
          </p:nvSpPr>
          <p:spPr>
            <a:xfrm>
              <a:off x="6254504" y="2343700"/>
              <a:ext cx="4692015" cy="2346216"/>
            </a:xfrm>
            <a:prstGeom prst="rect">
              <a:avLst/>
            </a:prstGeom>
          </p:spPr>
          <p:txBody>
            <a:bodyPr wrap="square" lIns="91436" tIns="45718" rIns="91436" bIns="45718">
              <a:spAutoFit/>
            </a:bodyPr>
            <a:lstStyle/>
            <a:p>
              <a:pPr>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rPr>
                <a:t>在海量的群众留言中，存在着许多反映共同问题、表达共同诉求的留言，及时发现热点问题，有助于相关部门进行有针对性地处理，提升服务效率。因此将留言进行聚类，试图发现热点话题。</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98" name="图片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Tree>
  </p:cSld>
  <p:clrMapOvr>
    <a:masterClrMapping/>
  </p:clrMapOvr>
  <p:transition spd="slow">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1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p:tgtEl>
                                          <p:spTgt spid="2"/>
                                        </p:tgtEl>
                                        <p:attrNameLst>
                                          <p:attrName>ppt_y</p:attrName>
                                        </p:attrNameLst>
                                      </p:cBhvr>
                                      <p:tavLst>
                                        <p:tav tm="0">
                                          <p:val>
                                            <p:strVal val="#ppt_y+#ppt_h*1.125000"/>
                                          </p:val>
                                        </p:tav>
                                        <p:tav tm="100000">
                                          <p:val>
                                            <p:strVal val="#ppt_y"/>
                                          </p:val>
                                        </p:tav>
                                      </p:tavLst>
                                    </p:anim>
                                    <p:animEffect transition="in" filter="wipe(up)">
                                      <p:cBhvr>
                                        <p:cTn id="20" dur="500"/>
                                        <p:tgtEl>
                                          <p:spTgt spid="2"/>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p:tgtEl>
                                          <p:spTgt spid="3"/>
                                        </p:tgtEl>
                                        <p:attrNameLst>
                                          <p:attrName>ppt_y</p:attrName>
                                        </p:attrNameLst>
                                      </p:cBhvr>
                                      <p:tavLst>
                                        <p:tav tm="0">
                                          <p:val>
                                            <p:strVal val="#ppt_y+#ppt_h*1.125000"/>
                                          </p:val>
                                        </p:tav>
                                        <p:tav tm="100000">
                                          <p:val>
                                            <p:strVal val="#ppt_y"/>
                                          </p:val>
                                        </p:tav>
                                      </p:tavLst>
                                    </p:anim>
                                    <p:animEffect transition="in" filter="wipe(up)">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11680" cy="645160"/>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数据描述</a:t>
            </a:r>
          </a:p>
        </p:txBody>
      </p:sp>
      <p:grpSp>
        <p:nvGrpSpPr>
          <p:cNvPr id="15" name="组合 14"/>
          <p:cNvGrpSpPr/>
          <p:nvPr/>
        </p:nvGrpSpPr>
        <p:grpSpPr>
          <a:xfrm>
            <a:off x="10469244" y="128350"/>
            <a:ext cx="1045513" cy="1562206"/>
            <a:chOff x="9753599" y="2785190"/>
            <a:chExt cx="1045513" cy="1562206"/>
          </a:xfrm>
        </p:grpSpPr>
        <p:sp>
          <p:nvSpPr>
            <p:cNvPr id="32" name="任意多边形 9"/>
            <p:cNvSpPr>
              <a:spLocks noChangeAspect="1" noChangeArrowheads="1"/>
            </p:cNvSpPr>
            <p:nvPr/>
          </p:nvSpPr>
          <p:spPr bwMode="auto">
            <a:xfrm rot="19260000" flipH="1" flipV="1">
              <a:off x="9753599" y="2814828"/>
              <a:ext cx="1045513" cy="1532568"/>
            </a:xfrm>
            <a:custGeom>
              <a:avLst/>
              <a:gdLst>
                <a:gd name="T0" fmla="*/ 0 w 3133716"/>
                <a:gd name="T1" fmla="*/ 0 h 4596134"/>
                <a:gd name="T2" fmla="*/ 3133716 w 3133716"/>
                <a:gd name="T3" fmla="*/ 4596134 h 4596134"/>
              </a:gdLst>
              <a:ahLst/>
              <a:cxnLst/>
              <a:rect l="T0" t="T1" r="T2" b="T3"/>
              <a:pathLst>
                <a:path w="3133716" h="4596134">
                  <a:moveTo>
                    <a:pt x="1838330" y="4540961"/>
                  </a:moveTo>
                  <a:cubicBezTo>
                    <a:pt x="1872419" y="4575050"/>
                    <a:pt x="1919512" y="4596134"/>
                    <a:pt x="1971530" y="4596134"/>
                  </a:cubicBezTo>
                  <a:cubicBezTo>
                    <a:pt x="2075566" y="4596134"/>
                    <a:pt x="2159903" y="4511796"/>
                    <a:pt x="2159904" y="4407761"/>
                  </a:cubicBezTo>
                  <a:lnTo>
                    <a:pt x="2159612" y="4401976"/>
                  </a:lnTo>
                  <a:lnTo>
                    <a:pt x="2159903" y="4399079"/>
                  </a:lnTo>
                  <a:lnTo>
                    <a:pt x="2159903" y="3905031"/>
                  </a:lnTo>
                  <a:lnTo>
                    <a:pt x="2159903" y="3847237"/>
                  </a:lnTo>
                  <a:lnTo>
                    <a:pt x="2159904" y="3425997"/>
                  </a:lnTo>
                  <a:lnTo>
                    <a:pt x="2024564" y="3407489"/>
                  </a:lnTo>
                  <a:lnTo>
                    <a:pt x="2025685" y="3399291"/>
                  </a:lnTo>
                  <a:lnTo>
                    <a:pt x="1336333" y="3305019"/>
                  </a:lnTo>
                  <a:lnTo>
                    <a:pt x="1461517" y="2389625"/>
                  </a:lnTo>
                  <a:lnTo>
                    <a:pt x="2204914" y="2491287"/>
                  </a:lnTo>
                  <a:lnTo>
                    <a:pt x="2231082" y="2502704"/>
                  </a:lnTo>
                  <a:cubicBezTo>
                    <a:pt x="2319539" y="2529943"/>
                    <a:pt x="2422938" y="2486593"/>
                    <a:pt x="2476418" y="2393962"/>
                  </a:cubicBezTo>
                  <a:lnTo>
                    <a:pt x="2479551" y="2387922"/>
                  </a:lnTo>
                  <a:lnTo>
                    <a:pt x="2481519" y="2385127"/>
                  </a:lnTo>
                  <a:lnTo>
                    <a:pt x="2771772" y="1882394"/>
                  </a:lnTo>
                  <a:lnTo>
                    <a:pt x="2805726" y="1823584"/>
                  </a:lnTo>
                  <a:lnTo>
                    <a:pt x="3095979" y="1320851"/>
                  </a:lnTo>
                  <a:lnTo>
                    <a:pt x="3097415" y="1317749"/>
                  </a:lnTo>
                  <a:lnTo>
                    <a:pt x="3101080" y="1312016"/>
                  </a:lnTo>
                  <a:cubicBezTo>
                    <a:pt x="3162201" y="1206152"/>
                    <a:pt x="3134978" y="1076008"/>
                    <a:pt x="3040276" y="1021331"/>
                  </a:cubicBezTo>
                  <a:cubicBezTo>
                    <a:pt x="2945574" y="966655"/>
                    <a:pt x="2819255" y="1008152"/>
                    <a:pt x="2758134" y="1114016"/>
                  </a:cubicBezTo>
                  <a:lnTo>
                    <a:pt x="2755001" y="1120056"/>
                  </a:lnTo>
                  <a:lnTo>
                    <a:pt x="2753033" y="1122851"/>
                  </a:lnTo>
                  <a:lnTo>
                    <a:pt x="2462780" y="1625584"/>
                  </a:lnTo>
                  <a:lnTo>
                    <a:pt x="2428826" y="1684394"/>
                  </a:lnTo>
                  <a:lnTo>
                    <a:pt x="2296991" y="1912739"/>
                  </a:lnTo>
                  <a:lnTo>
                    <a:pt x="1540874" y="1809337"/>
                  </a:lnTo>
                  <a:lnTo>
                    <a:pt x="1541809" y="1802502"/>
                  </a:lnTo>
                  <a:lnTo>
                    <a:pt x="1159745" y="1750254"/>
                  </a:lnTo>
                  <a:lnTo>
                    <a:pt x="1285818" y="828356"/>
                  </a:lnTo>
                  <a:lnTo>
                    <a:pt x="1276943" y="827142"/>
                  </a:lnTo>
                  <a:lnTo>
                    <a:pt x="1259081" y="768761"/>
                  </a:lnTo>
                  <a:cubicBezTo>
                    <a:pt x="1247565" y="747170"/>
                    <a:pt x="1231626" y="727480"/>
                    <a:pt x="1211414" y="711112"/>
                  </a:cubicBezTo>
                  <a:lnTo>
                    <a:pt x="1206734" y="707699"/>
                  </a:lnTo>
                  <a:lnTo>
                    <a:pt x="1204666" y="705649"/>
                  </a:lnTo>
                  <a:lnTo>
                    <a:pt x="820719" y="394734"/>
                  </a:lnTo>
                  <a:lnTo>
                    <a:pt x="775805" y="358364"/>
                  </a:lnTo>
                  <a:lnTo>
                    <a:pt x="391858" y="47449"/>
                  </a:lnTo>
                  <a:lnTo>
                    <a:pt x="389422" y="45853"/>
                  </a:lnTo>
                  <a:lnTo>
                    <a:pt x="385110" y="41985"/>
                  </a:lnTo>
                  <a:cubicBezTo>
                    <a:pt x="304260" y="-23486"/>
                    <a:pt x="185642" y="-11020"/>
                    <a:pt x="120170" y="69832"/>
                  </a:cubicBezTo>
                  <a:cubicBezTo>
                    <a:pt x="54698" y="150683"/>
                    <a:pt x="67165" y="269301"/>
                    <a:pt x="148016" y="334773"/>
                  </a:cubicBezTo>
                  <a:lnTo>
                    <a:pt x="152695" y="338186"/>
                  </a:lnTo>
                  <a:lnTo>
                    <a:pt x="154763" y="340237"/>
                  </a:lnTo>
                  <a:lnTo>
                    <a:pt x="538711" y="651151"/>
                  </a:lnTo>
                  <a:lnTo>
                    <a:pt x="583624" y="687522"/>
                  </a:lnTo>
                  <a:lnTo>
                    <a:pt x="866101" y="916267"/>
                  </a:lnTo>
                  <a:lnTo>
                    <a:pt x="757029" y="1713845"/>
                  </a:lnTo>
                  <a:lnTo>
                    <a:pt x="761516" y="1714459"/>
                  </a:lnTo>
                  <a:lnTo>
                    <a:pt x="591282" y="2959272"/>
                  </a:lnTo>
                  <a:lnTo>
                    <a:pt x="376747" y="2785545"/>
                  </a:lnTo>
                  <a:lnTo>
                    <a:pt x="376747" y="2471035"/>
                  </a:lnTo>
                  <a:lnTo>
                    <a:pt x="376747" y="2413241"/>
                  </a:lnTo>
                  <a:lnTo>
                    <a:pt x="376747" y="1919193"/>
                  </a:lnTo>
                  <a:lnTo>
                    <a:pt x="376455" y="1916296"/>
                  </a:lnTo>
                  <a:lnTo>
                    <a:pt x="376747" y="1910511"/>
                  </a:lnTo>
                  <a:cubicBezTo>
                    <a:pt x="376747" y="1806476"/>
                    <a:pt x="292410" y="1722138"/>
                    <a:pt x="188373" y="1722138"/>
                  </a:cubicBezTo>
                  <a:cubicBezTo>
                    <a:pt x="84338" y="1722138"/>
                    <a:pt x="0" y="1806476"/>
                    <a:pt x="0" y="1910511"/>
                  </a:cubicBezTo>
                  <a:lnTo>
                    <a:pt x="292" y="1916296"/>
                  </a:lnTo>
                  <a:lnTo>
                    <a:pt x="0" y="1919193"/>
                  </a:lnTo>
                  <a:lnTo>
                    <a:pt x="0" y="2413242"/>
                  </a:lnTo>
                  <a:lnTo>
                    <a:pt x="0" y="2471035"/>
                  </a:lnTo>
                  <a:lnTo>
                    <a:pt x="0" y="2965083"/>
                  </a:lnTo>
                  <a:lnTo>
                    <a:pt x="292" y="2967980"/>
                  </a:lnTo>
                  <a:lnTo>
                    <a:pt x="0" y="2973765"/>
                  </a:lnTo>
                  <a:lnTo>
                    <a:pt x="12066" y="3033530"/>
                  </a:lnTo>
                  <a:lnTo>
                    <a:pt x="14018" y="3035111"/>
                  </a:lnTo>
                  <a:lnTo>
                    <a:pt x="14018" y="3035111"/>
                  </a:lnTo>
                  <a:lnTo>
                    <a:pt x="782545" y="3657452"/>
                  </a:lnTo>
                  <a:lnTo>
                    <a:pt x="784013" y="3655639"/>
                  </a:lnTo>
                  <a:lnTo>
                    <a:pt x="1783157" y="3792276"/>
                  </a:lnTo>
                  <a:lnTo>
                    <a:pt x="1783157" y="3847237"/>
                  </a:lnTo>
                  <a:lnTo>
                    <a:pt x="1783156" y="3905031"/>
                  </a:lnTo>
                  <a:lnTo>
                    <a:pt x="1783156" y="4399079"/>
                  </a:lnTo>
                  <a:lnTo>
                    <a:pt x="1783449" y="4401976"/>
                  </a:lnTo>
                  <a:lnTo>
                    <a:pt x="1783156" y="4407761"/>
                  </a:lnTo>
                  <a:cubicBezTo>
                    <a:pt x="1783157" y="4459779"/>
                    <a:pt x="1804241" y="4506872"/>
                    <a:pt x="1838330" y="4540961"/>
                  </a:cubicBezTo>
                  <a:close/>
                </a:path>
              </a:pathLst>
            </a:custGeom>
            <a:solidFill>
              <a:schemeClr val="bg1">
                <a:lumMod val="7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椭圆 10"/>
            <p:cNvSpPr>
              <a:spLocks noChangeArrowheads="1"/>
            </p:cNvSpPr>
            <p:nvPr/>
          </p:nvSpPr>
          <p:spPr bwMode="auto">
            <a:xfrm flipH="1">
              <a:off x="9907925" y="2785190"/>
              <a:ext cx="293740" cy="293576"/>
            </a:xfrm>
            <a:prstGeom prst="ellipse">
              <a:avLst/>
            </a:prstGeom>
            <a:solidFill>
              <a:schemeClr val="bg1">
                <a:lumMod val="7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56" name="矩形 55"/>
          <p:cNvSpPr/>
          <p:nvPr/>
        </p:nvSpPr>
        <p:spPr>
          <a:xfrm>
            <a:off x="6782435" y="2296795"/>
            <a:ext cx="665480" cy="584835"/>
          </a:xfrm>
          <a:prstGeom prst="rect">
            <a:avLst/>
          </a:prstGeom>
        </p:spPr>
        <p:txBody>
          <a:bodyPr wrap="none">
            <a:spAutoFit/>
          </a:bodyPr>
          <a:lstStyle/>
          <a:p>
            <a:r>
              <a:rPr lang="en-US" altLang="zh-CN" sz="3200" dirty="0">
                <a:solidFill>
                  <a:prstClr val="white"/>
                </a:solidFill>
                <a:latin typeface="微软雅黑" panose="020B0503020204020204" pitchFamily="34" charset="-122"/>
                <a:ea typeface="微软雅黑" panose="020B0503020204020204" pitchFamily="34" charset="-122"/>
              </a:rPr>
              <a:t>01</a:t>
            </a:r>
            <a:endParaRPr lang="zh-CN" altLang="en-US" sz="3200" dirty="0">
              <a:solidFill>
                <a:prstClr val="white"/>
              </a:solidFill>
              <a:latin typeface="微软雅黑" panose="020B0503020204020204" pitchFamily="34" charset="-122"/>
              <a:ea typeface="微软雅黑" panose="020B0503020204020204" pitchFamily="34" charset="-122"/>
            </a:endParaRPr>
          </a:p>
        </p:txBody>
      </p:sp>
      <p:sp>
        <p:nvSpPr>
          <p:cNvPr id="57" name="矩形 56"/>
          <p:cNvSpPr/>
          <p:nvPr/>
        </p:nvSpPr>
        <p:spPr>
          <a:xfrm>
            <a:off x="7903845" y="2961005"/>
            <a:ext cx="665480" cy="584835"/>
          </a:xfrm>
          <a:prstGeom prst="rect">
            <a:avLst/>
          </a:prstGeom>
        </p:spPr>
        <p:txBody>
          <a:bodyPr wrap="none">
            <a:spAutoFit/>
          </a:bodyPr>
          <a:lstStyle/>
          <a:p>
            <a:r>
              <a:rPr lang="en-US" altLang="zh-CN" sz="3200" dirty="0">
                <a:solidFill>
                  <a:prstClr val="white"/>
                </a:solidFill>
                <a:latin typeface="微软雅黑" panose="020B0503020204020204" pitchFamily="34" charset="-122"/>
                <a:ea typeface="微软雅黑" panose="020B0503020204020204" pitchFamily="34" charset="-122"/>
              </a:rPr>
              <a:t>02</a:t>
            </a:r>
            <a:endParaRPr lang="zh-CN" altLang="en-US" sz="3200" dirty="0">
              <a:solidFill>
                <a:prstClr val="white"/>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90B8720-D824-604F-B081-D67D1FD1C543}"/>
              </a:ext>
            </a:extLst>
          </p:cNvPr>
          <p:cNvSpPr txBox="1"/>
          <p:nvPr/>
        </p:nvSpPr>
        <p:spPr>
          <a:xfrm>
            <a:off x="608983" y="1135621"/>
            <a:ext cx="8112642" cy="1692771"/>
          </a:xfrm>
          <a:prstGeom prst="rect">
            <a:avLst/>
          </a:prstGeom>
          <a:noFill/>
        </p:spPr>
        <p:txBody>
          <a:bodyPr wrap="square" rtlCol="0">
            <a:spAutoFit/>
          </a:bodyPr>
          <a:lstStyle/>
          <a:p>
            <a:r>
              <a:rPr lang="zh-CN" altLang="zh-CN" b="1" dirty="0"/>
              <a:t>数据描述：</a:t>
            </a:r>
            <a:endParaRPr lang="zh-CN" altLang="zh-CN" dirty="0"/>
          </a:p>
          <a:p>
            <a:r>
              <a:rPr lang="zh-CN" altLang="zh-CN" dirty="0"/>
              <a:t>本</a:t>
            </a:r>
            <a:r>
              <a:rPr lang="zh-CN" altLang="en-US" dirty="0"/>
              <a:t>任务</a:t>
            </a:r>
            <a:r>
              <a:rPr lang="zh-CN" altLang="zh-CN" dirty="0"/>
              <a:t>的数据集共有</a:t>
            </a:r>
            <a:r>
              <a:rPr lang="en-US" altLang="zh-CN" dirty="0"/>
              <a:t> 4326</a:t>
            </a:r>
            <a:r>
              <a:rPr lang="zh-CN" altLang="zh-CN" dirty="0"/>
              <a:t>条留言，分为</a:t>
            </a:r>
            <a:r>
              <a:rPr lang="en-US" altLang="zh-CN" dirty="0"/>
              <a:t> 7 </a:t>
            </a:r>
            <a:r>
              <a:rPr lang="zh-CN" altLang="zh-CN" dirty="0"/>
              <a:t>个部分， 包括</a:t>
            </a:r>
            <a:r>
              <a:rPr lang="en-US" altLang="zh-CN" dirty="0"/>
              <a:t>“</a:t>
            </a:r>
            <a:r>
              <a:rPr lang="zh-CN" altLang="zh-CN" dirty="0"/>
              <a:t>留言编号</a:t>
            </a:r>
            <a:r>
              <a:rPr lang="en-US" altLang="zh-CN" dirty="0"/>
              <a:t>”</a:t>
            </a:r>
            <a:r>
              <a:rPr lang="zh-CN" altLang="zh-CN" dirty="0"/>
              <a:t>、</a:t>
            </a:r>
            <a:r>
              <a:rPr lang="en-US" altLang="zh-CN" dirty="0"/>
              <a:t>“</a:t>
            </a:r>
            <a:r>
              <a:rPr lang="zh-CN" altLang="zh-CN" dirty="0"/>
              <a:t>留言用户</a:t>
            </a:r>
            <a:r>
              <a:rPr lang="en-US" altLang="zh-CN" dirty="0"/>
              <a:t>”</a:t>
            </a:r>
            <a:r>
              <a:rPr lang="zh-CN" altLang="zh-CN" dirty="0"/>
              <a:t>、</a:t>
            </a:r>
            <a:r>
              <a:rPr lang="en-US" altLang="zh-CN" dirty="0"/>
              <a:t>“</a:t>
            </a:r>
            <a:r>
              <a:rPr lang="zh-CN" altLang="zh-CN" dirty="0"/>
              <a:t>留言主题</a:t>
            </a:r>
            <a:r>
              <a:rPr lang="en-US" altLang="zh-CN" dirty="0"/>
              <a:t>”</a:t>
            </a:r>
            <a:r>
              <a:rPr lang="zh-CN" altLang="zh-CN" dirty="0"/>
              <a:t>、</a:t>
            </a:r>
            <a:r>
              <a:rPr lang="en-US" altLang="zh-CN" dirty="0"/>
              <a:t>“</a:t>
            </a:r>
            <a:r>
              <a:rPr lang="zh-CN" altLang="zh-CN" dirty="0"/>
              <a:t>留言时间</a:t>
            </a:r>
            <a:r>
              <a:rPr lang="en-US" altLang="zh-CN" dirty="0"/>
              <a:t>”</a:t>
            </a:r>
            <a:r>
              <a:rPr lang="zh-CN" altLang="zh-CN" dirty="0"/>
              <a:t>、</a:t>
            </a:r>
            <a:r>
              <a:rPr lang="en-US" altLang="zh-CN" dirty="0"/>
              <a:t>“</a:t>
            </a:r>
            <a:r>
              <a:rPr lang="zh-CN" altLang="zh-CN" dirty="0"/>
              <a:t>留言详情</a:t>
            </a:r>
            <a:r>
              <a:rPr lang="en-US" altLang="zh-CN" dirty="0"/>
              <a:t>” </a:t>
            </a:r>
            <a:r>
              <a:rPr lang="zh-CN" altLang="en-US" dirty="0"/>
              <a:t>、</a:t>
            </a:r>
            <a:r>
              <a:rPr lang="en-US" altLang="zh-CN" dirty="0"/>
              <a:t>“</a:t>
            </a:r>
            <a:r>
              <a:rPr lang="zh-CN" altLang="en-US" dirty="0"/>
              <a:t>点赞数</a:t>
            </a:r>
            <a:r>
              <a:rPr lang="en-US" altLang="zh-CN" dirty="0"/>
              <a:t>”</a:t>
            </a:r>
            <a:r>
              <a:rPr lang="zh-CN" altLang="en-US" dirty="0"/>
              <a:t>、</a:t>
            </a:r>
            <a:r>
              <a:rPr lang="en-US" altLang="zh-CN" dirty="0"/>
              <a:t>”</a:t>
            </a:r>
            <a:r>
              <a:rPr lang="zh-CN" altLang="en-US" dirty="0"/>
              <a:t>反对数</a:t>
            </a:r>
            <a:r>
              <a:rPr lang="en-US" altLang="zh-CN" dirty="0"/>
              <a:t>”</a:t>
            </a:r>
            <a:r>
              <a:rPr lang="zh-CN" altLang="zh-CN" dirty="0"/>
              <a:t>。</a:t>
            </a:r>
            <a:endParaRPr lang="en-US" altLang="zh-CN" dirty="0"/>
          </a:p>
          <a:p>
            <a:endParaRPr lang="en-US" altLang="zh-CN" dirty="0"/>
          </a:p>
          <a:p>
            <a:endParaRPr lang="zh-CN" altLang="en-US" dirty="0"/>
          </a:p>
          <a:p>
            <a:r>
              <a:rPr lang="zh-CN" altLang="en-US" sz="1400" b="1" dirty="0"/>
              <a:t>数据样例如下：</a:t>
            </a:r>
            <a:endParaRPr lang="zh-CN" altLang="zh-CN" sz="1400" b="1" dirty="0"/>
          </a:p>
        </p:txBody>
      </p:sp>
      <p:pic>
        <p:nvPicPr>
          <p:cNvPr id="3" name="图片 2">
            <a:extLst>
              <a:ext uri="{FF2B5EF4-FFF2-40B4-BE49-F238E27FC236}">
                <a16:creationId xmlns:a16="http://schemas.microsoft.com/office/drawing/2014/main" id="{98367A31-40C4-5245-A080-6C2D5774CA3F}"/>
              </a:ext>
            </a:extLst>
          </p:cNvPr>
          <p:cNvPicPr>
            <a:picLocks noChangeAspect="1"/>
          </p:cNvPicPr>
          <p:nvPr/>
        </p:nvPicPr>
        <p:blipFill>
          <a:blip r:embed="rId2"/>
          <a:stretch>
            <a:fillRect/>
          </a:stretch>
        </p:blipFill>
        <p:spPr>
          <a:xfrm>
            <a:off x="647850" y="3017133"/>
            <a:ext cx="10344150" cy="2430636"/>
          </a:xfrm>
          <a:prstGeom prst="rect">
            <a:avLst/>
          </a:prstGeom>
        </p:spPr>
      </p:pic>
    </p:spTree>
  </p:cSld>
  <p:clrMapOvr>
    <a:masterClrMapping/>
  </p:clrMapOvr>
  <p:transition spd="slow">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23" presetClass="entr" presetSubtype="1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11680" cy="645160"/>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研究思路</a:t>
            </a:r>
          </a:p>
        </p:txBody>
      </p:sp>
      <p:grpSp>
        <p:nvGrpSpPr>
          <p:cNvPr id="9" name="组合 8"/>
          <p:cNvGrpSpPr/>
          <p:nvPr/>
        </p:nvGrpSpPr>
        <p:grpSpPr>
          <a:xfrm>
            <a:off x="3816684" y="2018108"/>
            <a:ext cx="6049067" cy="2163818"/>
            <a:chOff x="2686385" y="1983722"/>
            <a:chExt cx="6049067" cy="2163818"/>
          </a:xfrm>
        </p:grpSpPr>
        <p:sp>
          <p:nvSpPr>
            <p:cNvPr id="10" name="任意多边形 9"/>
            <p:cNvSpPr/>
            <p:nvPr/>
          </p:nvSpPr>
          <p:spPr>
            <a:xfrm rot="19320000">
              <a:off x="2686385" y="3256449"/>
              <a:ext cx="6049067" cy="891091"/>
            </a:xfrm>
            <a:custGeom>
              <a:avLst/>
              <a:gdLst>
                <a:gd name="connsiteX0" fmla="*/ 5871090 w 6049067"/>
                <a:gd name="connsiteY0" fmla="*/ 665132 h 891091"/>
                <a:gd name="connsiteX1" fmla="*/ 6049067 w 6049067"/>
                <a:gd name="connsiteY1" fmla="*/ 804183 h 891091"/>
                <a:gd name="connsiteX2" fmla="*/ 6013780 w 6049067"/>
                <a:gd name="connsiteY2" fmla="*/ 836246 h 891091"/>
                <a:gd name="connsiteX3" fmla="*/ 5834230 w 6049067"/>
                <a:gd name="connsiteY3" fmla="*/ 891091 h 891091"/>
                <a:gd name="connsiteX4" fmla="*/ 321135 w 6049067"/>
                <a:gd name="connsiteY4" fmla="*/ 891091 h 891091"/>
                <a:gd name="connsiteX5" fmla="*/ 0 w 6049067"/>
                <a:gd name="connsiteY5" fmla="*/ 569956 h 891091"/>
                <a:gd name="connsiteX6" fmla="*/ 0 w 6049067"/>
                <a:gd name="connsiteY6" fmla="*/ 199220 h 891091"/>
                <a:gd name="connsiteX7" fmla="*/ 113866 w 6049067"/>
                <a:gd name="connsiteY7" fmla="*/ 120214 h 891091"/>
                <a:gd name="connsiteX8" fmla="*/ 228972 w 6049067"/>
                <a:gd name="connsiteY8" fmla="*/ 0 h 891091"/>
                <a:gd name="connsiteX9" fmla="*/ 228972 w 6049067"/>
                <a:gd name="connsiteY9" fmla="*/ 372117 h 891091"/>
                <a:gd name="connsiteX10" fmla="*/ 521987 w 6049067"/>
                <a:gd name="connsiteY10" fmla="*/ 665133 h 89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9067" h="891091">
                  <a:moveTo>
                    <a:pt x="5871090" y="665132"/>
                  </a:moveTo>
                  <a:lnTo>
                    <a:pt x="6049067" y="804183"/>
                  </a:lnTo>
                  <a:lnTo>
                    <a:pt x="6013780" y="836246"/>
                  </a:lnTo>
                  <a:cubicBezTo>
                    <a:pt x="5962527" y="870873"/>
                    <a:pt x="5900740" y="891091"/>
                    <a:pt x="5834230" y="891091"/>
                  </a:cubicBezTo>
                  <a:lnTo>
                    <a:pt x="321135" y="891091"/>
                  </a:lnTo>
                  <a:cubicBezTo>
                    <a:pt x="143777" y="891091"/>
                    <a:pt x="0" y="747314"/>
                    <a:pt x="0" y="569956"/>
                  </a:cubicBezTo>
                  <a:lnTo>
                    <a:pt x="0" y="199220"/>
                  </a:lnTo>
                  <a:lnTo>
                    <a:pt x="113866" y="120214"/>
                  </a:lnTo>
                  <a:lnTo>
                    <a:pt x="228972" y="0"/>
                  </a:lnTo>
                  <a:lnTo>
                    <a:pt x="228972" y="372117"/>
                  </a:lnTo>
                  <a:cubicBezTo>
                    <a:pt x="228972" y="533945"/>
                    <a:pt x="360159" y="665132"/>
                    <a:pt x="521987" y="665133"/>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2633485">
              <a:off x="7988013" y="1983722"/>
              <a:ext cx="539138" cy="286028"/>
            </a:xfrm>
            <a:prstGeom prst="triangl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1226704" y="3731475"/>
            <a:ext cx="1855359" cy="1855358"/>
            <a:chOff x="1943583" y="4134892"/>
            <a:chExt cx="1855359" cy="1855358"/>
          </a:xfrm>
          <a:solidFill>
            <a:srgbClr val="C00102"/>
          </a:solidFill>
        </p:grpSpPr>
        <p:sp>
          <p:nvSpPr>
            <p:cNvPr id="33" name="椭圆 32"/>
            <p:cNvSpPr>
              <a:spLocks noChangeAspect="1"/>
            </p:cNvSpPr>
            <p:nvPr/>
          </p:nvSpPr>
          <p:spPr>
            <a:xfrm>
              <a:off x="1943583" y="4134892"/>
              <a:ext cx="1855359" cy="1855358"/>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376318" y="4534374"/>
              <a:ext cx="1005403" cy="1077218"/>
            </a:xfrm>
            <a:prstGeom prst="rect">
              <a:avLst/>
            </a:prstGeom>
            <a:grpFill/>
          </p:spPr>
          <p:txBody>
            <a:bodyPr wrap="none" rtlCol="0">
              <a:spAutoFit/>
            </a:bodyPr>
            <a:lstStyle/>
            <a:p>
              <a:r>
                <a:rPr lang="zh-CN" altLang="en-US" sz="3200" b="1" dirty="0">
                  <a:solidFill>
                    <a:srgbClr val="FEFEFE"/>
                  </a:solidFill>
                  <a:latin typeface="微软雅黑" panose="020B0503020204020204" pitchFamily="34" charset="-122"/>
                  <a:ea typeface="微软雅黑" panose="020B0503020204020204" pitchFamily="34" charset="-122"/>
                </a:rPr>
                <a:t>思路</a:t>
              </a:r>
              <a:endParaRPr lang="en-US" altLang="zh-CN" sz="3200" b="1" dirty="0">
                <a:solidFill>
                  <a:srgbClr val="FEFEFE"/>
                </a:solidFill>
                <a:latin typeface="微软雅黑" panose="020B0503020204020204" pitchFamily="34" charset="-122"/>
                <a:ea typeface="微软雅黑" panose="020B0503020204020204" pitchFamily="34" charset="-122"/>
              </a:endParaRPr>
            </a:p>
            <a:p>
              <a:r>
                <a:rPr lang="zh-CN" altLang="en-US" sz="3200" b="1" dirty="0">
                  <a:solidFill>
                    <a:srgbClr val="FEFEFE"/>
                  </a:solidFill>
                  <a:latin typeface="微软雅黑" panose="020B0503020204020204" pitchFamily="34" charset="-122"/>
                  <a:ea typeface="微软雅黑" panose="020B0503020204020204" pitchFamily="34" charset="-122"/>
                </a:rPr>
                <a:t>说明</a:t>
              </a:r>
              <a:endParaRPr lang="en-US" altLang="zh-CN" sz="3200" b="1" dirty="0">
                <a:solidFill>
                  <a:srgbClr val="FEFEFE"/>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8666979" y="2344582"/>
            <a:ext cx="2573296" cy="586685"/>
            <a:chOff x="8185223" y="2308574"/>
            <a:chExt cx="2573296" cy="586685"/>
          </a:xfrm>
        </p:grpSpPr>
        <p:grpSp>
          <p:nvGrpSpPr>
            <p:cNvPr id="2" name="组合 1"/>
            <p:cNvGrpSpPr/>
            <p:nvPr/>
          </p:nvGrpSpPr>
          <p:grpSpPr>
            <a:xfrm>
              <a:off x="8185223" y="2308574"/>
              <a:ext cx="2573296" cy="586685"/>
              <a:chOff x="8374465" y="1875448"/>
              <a:chExt cx="2573296" cy="586685"/>
            </a:xfrm>
          </p:grpSpPr>
          <p:sp>
            <p:nvSpPr>
              <p:cNvPr id="29" name="五边形 28"/>
              <p:cNvSpPr/>
              <p:nvPr/>
            </p:nvSpPr>
            <p:spPr>
              <a:xfrm>
                <a:off x="8374465" y="1875448"/>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461307" y="1947331"/>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04</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1" name="矩形 50"/>
            <p:cNvSpPr/>
            <p:nvPr/>
          </p:nvSpPr>
          <p:spPr>
            <a:xfrm>
              <a:off x="8947793" y="2402736"/>
              <a:ext cx="1097280" cy="368300"/>
            </a:xfrm>
            <a:prstGeom prst="rect">
              <a:avLst/>
            </a:prstGeom>
          </p:spPr>
          <p:txBody>
            <a:bodyPr wrap="none">
              <a:spAutoFit/>
            </a:bodyPr>
            <a:lstStyle/>
            <a:p>
              <a:r>
                <a:rPr lang="zh-CN" altLang="de-DE" b="1" noProof="1">
                  <a:solidFill>
                    <a:schemeClr val="bg1"/>
                  </a:solidFill>
                  <a:latin typeface="微软雅黑" panose="020B0503020204020204" pitchFamily="34" charset="-122"/>
                  <a:ea typeface="微软雅黑" panose="020B0503020204020204" pitchFamily="34" charset="-122"/>
                </a:rPr>
                <a:t>文本聚类</a:t>
              </a:r>
            </a:p>
          </p:txBody>
        </p:sp>
      </p:grpSp>
      <p:grpSp>
        <p:nvGrpSpPr>
          <p:cNvPr id="14" name="组合 13"/>
          <p:cNvGrpSpPr/>
          <p:nvPr/>
        </p:nvGrpSpPr>
        <p:grpSpPr>
          <a:xfrm>
            <a:off x="7740645" y="3249878"/>
            <a:ext cx="2573296" cy="586685"/>
            <a:chOff x="6841218" y="3286535"/>
            <a:chExt cx="2573296" cy="586685"/>
          </a:xfrm>
        </p:grpSpPr>
        <p:grpSp>
          <p:nvGrpSpPr>
            <p:cNvPr id="3" name="组合 2"/>
            <p:cNvGrpSpPr/>
            <p:nvPr/>
          </p:nvGrpSpPr>
          <p:grpSpPr>
            <a:xfrm>
              <a:off x="6841218" y="3286535"/>
              <a:ext cx="2573296" cy="586685"/>
              <a:chOff x="7257153" y="2918479"/>
              <a:chExt cx="2573296" cy="586685"/>
            </a:xfrm>
          </p:grpSpPr>
          <p:sp>
            <p:nvSpPr>
              <p:cNvPr id="37" name="五边形 36"/>
              <p:cNvSpPr/>
              <p:nvPr/>
            </p:nvSpPr>
            <p:spPr>
              <a:xfrm>
                <a:off x="7257153" y="2918479"/>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343995" y="2990362"/>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03</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2" name="矩形 51"/>
            <p:cNvSpPr/>
            <p:nvPr/>
          </p:nvSpPr>
          <p:spPr>
            <a:xfrm>
              <a:off x="7396208" y="3357020"/>
              <a:ext cx="1097280" cy="501015"/>
            </a:xfrm>
            <a:prstGeom prst="rect">
              <a:avLst/>
            </a:prstGeom>
          </p:spPr>
          <p:txBody>
            <a:bodyPr wrap="none">
              <a:noAutofit/>
            </a:bodyPr>
            <a:lstStyle/>
            <a:p>
              <a:pPr algn="l"/>
              <a:r>
                <a:rPr lang="zh-CN" altLang="en-US" b="1" noProof="1">
                  <a:solidFill>
                    <a:schemeClr val="bg1"/>
                  </a:solidFill>
                  <a:latin typeface="微软雅黑" panose="020B0503020204020204" pitchFamily="34" charset="-122"/>
                  <a:ea typeface="微软雅黑" panose="020B0503020204020204" pitchFamily="34" charset="-122"/>
                  <a:sym typeface="+mn-ea"/>
                </a:rPr>
                <a:t>文本编码</a:t>
              </a:r>
              <a:endParaRPr lang="zh-CN" altLang="en-US" b="1" noProof="1">
                <a:solidFill>
                  <a:schemeClr val="bg1"/>
                </a:solidFill>
                <a:latin typeface="微软雅黑" panose="020B0503020204020204" pitchFamily="34" charset="-122"/>
                <a:ea typeface="微软雅黑" panose="020B0503020204020204" pitchFamily="34" charset="-122"/>
              </a:endParaRPr>
            </a:p>
            <a:p>
              <a:endParaRPr lang="zh-CN" altLang="de-DE" b="1" noProof="1">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6453997" y="4276764"/>
            <a:ext cx="2573296" cy="586685"/>
            <a:chOff x="5641412" y="4246915"/>
            <a:chExt cx="2573296" cy="586685"/>
          </a:xfrm>
        </p:grpSpPr>
        <p:grpSp>
          <p:nvGrpSpPr>
            <p:cNvPr id="49" name="组合 48"/>
            <p:cNvGrpSpPr/>
            <p:nvPr/>
          </p:nvGrpSpPr>
          <p:grpSpPr>
            <a:xfrm>
              <a:off x="5641412" y="4246915"/>
              <a:ext cx="2573296" cy="586685"/>
              <a:chOff x="5955991" y="3974937"/>
              <a:chExt cx="2573296" cy="586685"/>
            </a:xfrm>
          </p:grpSpPr>
          <p:sp>
            <p:nvSpPr>
              <p:cNvPr id="41" name="五边形 40"/>
              <p:cNvSpPr/>
              <p:nvPr/>
            </p:nvSpPr>
            <p:spPr>
              <a:xfrm>
                <a:off x="5955991" y="3974937"/>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p:cNvSpPr txBox="1"/>
              <p:nvPr/>
            </p:nvSpPr>
            <p:spPr>
              <a:xfrm>
                <a:off x="6042833" y="4046820"/>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02</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3" name="矩形 52"/>
            <p:cNvSpPr/>
            <p:nvPr/>
          </p:nvSpPr>
          <p:spPr>
            <a:xfrm>
              <a:off x="6450766" y="4357189"/>
              <a:ext cx="1338828" cy="369332"/>
            </a:xfrm>
            <a:prstGeom prst="rect">
              <a:avLst/>
            </a:prstGeom>
          </p:spPr>
          <p:txBody>
            <a:bodyPr wrap="none">
              <a:spAutoFit/>
            </a:bodyPr>
            <a:lstStyle/>
            <a:p>
              <a:pPr algn="l"/>
              <a:r>
                <a:rPr lang="zh-CN" altLang="en-US" b="1" dirty="0">
                  <a:solidFill>
                    <a:schemeClr val="bg1"/>
                  </a:solidFill>
                  <a:latin typeface="微软雅黑" panose="020B0503020204020204" pitchFamily="34" charset="-122"/>
                  <a:ea typeface="微软雅黑" panose="020B0503020204020204" pitchFamily="34" charset="-122"/>
                  <a:sym typeface="+mn-ea"/>
                </a:rPr>
                <a:t>统计</a:t>
              </a:r>
              <a:r>
                <a:rPr lang="zh-CN" altLang="de-DE" b="1" dirty="0">
                  <a:solidFill>
                    <a:schemeClr val="bg1"/>
                  </a:solidFill>
                  <a:latin typeface="微软雅黑" panose="020B0503020204020204" pitchFamily="34" charset="-122"/>
                  <a:ea typeface="微软雅黑" panose="020B0503020204020204" pitchFamily="34" charset="-122"/>
                  <a:sym typeface="+mn-ea"/>
                </a:rPr>
                <a:t>关键词</a:t>
              </a:r>
              <a:endParaRPr lang="zh-CN" altLang="en-US" b="1" noProof="1">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254191" y="5293490"/>
            <a:ext cx="2573296" cy="586685"/>
            <a:chOff x="4355392" y="5224876"/>
            <a:chExt cx="2573296" cy="586685"/>
          </a:xfrm>
        </p:grpSpPr>
        <p:grpSp>
          <p:nvGrpSpPr>
            <p:cNvPr id="50" name="组合 49"/>
            <p:cNvGrpSpPr/>
            <p:nvPr/>
          </p:nvGrpSpPr>
          <p:grpSpPr>
            <a:xfrm>
              <a:off x="4355392" y="5224876"/>
              <a:ext cx="2573296" cy="586685"/>
              <a:chOff x="4596458" y="5127899"/>
              <a:chExt cx="2573296" cy="586685"/>
            </a:xfrm>
          </p:grpSpPr>
          <p:sp>
            <p:nvSpPr>
              <p:cNvPr id="45" name="五边形 44"/>
              <p:cNvSpPr/>
              <p:nvPr/>
            </p:nvSpPr>
            <p:spPr>
              <a:xfrm>
                <a:off x="4596458" y="5127899"/>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683300" y="5199782"/>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01</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4" name="矩形 53"/>
            <p:cNvSpPr/>
            <p:nvPr/>
          </p:nvSpPr>
          <p:spPr>
            <a:xfrm>
              <a:off x="5058840" y="5323073"/>
              <a:ext cx="1325880" cy="368300"/>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文本预处理</a:t>
              </a:r>
            </a:p>
          </p:txBody>
        </p:sp>
      </p:grpSp>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grpSp>
        <p:nvGrpSpPr>
          <p:cNvPr id="8" name="组合 7"/>
          <p:cNvGrpSpPr/>
          <p:nvPr/>
        </p:nvGrpSpPr>
        <p:grpSpPr>
          <a:xfrm>
            <a:off x="1189080" y="1385123"/>
            <a:ext cx="5770080" cy="1834932"/>
            <a:chOff x="1258930" y="1536071"/>
            <a:chExt cx="3799910" cy="1834932"/>
          </a:xfrm>
        </p:grpSpPr>
        <p:sp>
          <p:nvSpPr>
            <p:cNvPr id="13" name="矩形 12"/>
            <p:cNvSpPr/>
            <p:nvPr>
              <p:custDataLst>
                <p:tags r:id="rId1"/>
              </p:custDataLst>
            </p:nvPr>
          </p:nvSpPr>
          <p:spPr>
            <a:xfrm>
              <a:off x="1258930" y="2024100"/>
              <a:ext cx="3799910" cy="1346903"/>
            </a:xfrm>
            <a:prstGeom prst="rect">
              <a:avLst/>
            </a:prstGeom>
          </p:spPr>
          <p:txBody>
            <a:bodyPr wrap="square" lIns="91436" tIns="45718" rIns="91436" bIns="45718">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相较于分类而言，聚类意图为发现热点话题，没有太严格标准。因此该任务设计传统的文本挖掘路线。但在编码的过程采用不同的方法。</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（1）</a:t>
              </a:r>
              <a:r>
                <a:rPr lang="en-US" altLang="zh-CN" sz="1400" b="1" dirty="0">
                  <a:latin typeface="微软雅黑" panose="020B0503020204020204" pitchFamily="34" charset="-122"/>
                  <a:ea typeface="微软雅黑" panose="020B0503020204020204" pitchFamily="34" charset="-122"/>
                </a:rPr>
                <a:t>word2vec.</a:t>
              </a:r>
              <a:r>
                <a:rPr lang="zh-CN" altLang="en-US" sz="1400" b="1" dirty="0">
                  <a:latin typeface="微软雅黑" panose="020B0503020204020204" pitchFamily="34" charset="-122"/>
                  <a:ea typeface="微软雅黑" panose="020B0503020204020204" pitchFamily="34" charset="-122"/>
                </a:rPr>
                <a:t>（2）</a:t>
              </a:r>
              <a:r>
                <a:rPr lang="en-US" altLang="zh-CN" sz="1400" b="1" dirty="0">
                  <a:latin typeface="微软雅黑" panose="020B0503020204020204" pitchFamily="34" charset="-122"/>
                  <a:ea typeface="微软雅黑" panose="020B0503020204020204" pitchFamily="34" charset="-122"/>
                </a:rPr>
                <a:t>doc2vec.</a:t>
              </a:r>
              <a:endParaRPr lang="en-US" altLang="zh-CN" sz="1400" b="1"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最后利用</a:t>
              </a:r>
              <a:r>
                <a:rPr lang="en-US" altLang="zh-CN" sz="1400" b="1" dirty="0">
                  <a:solidFill>
                    <a:schemeClr val="tx1"/>
                  </a:solidFill>
                  <a:latin typeface="微软雅黑" panose="020B0503020204020204" pitchFamily="34" charset="-122"/>
                  <a:ea typeface="微软雅黑" panose="020B0503020204020204" pitchFamily="34" charset="-122"/>
                </a:rPr>
                <a:t>K-Means</a:t>
              </a:r>
              <a:r>
                <a:rPr lang="zh-CN" altLang="en-US" sz="1400" b="1" dirty="0">
                  <a:solidFill>
                    <a:schemeClr val="tx1"/>
                  </a:solidFill>
                  <a:latin typeface="微软雅黑" panose="020B0503020204020204" pitchFamily="34" charset="-122"/>
                  <a:ea typeface="微软雅黑" panose="020B0503020204020204" pitchFamily="34" charset="-122"/>
                </a:rPr>
                <a:t>算法完成聚类，找到每个簇的话题</a:t>
              </a:r>
            </a:p>
          </p:txBody>
        </p:sp>
        <p:grpSp>
          <p:nvGrpSpPr>
            <p:cNvPr id="17" name="组合 16"/>
            <p:cNvGrpSpPr/>
            <p:nvPr/>
          </p:nvGrpSpPr>
          <p:grpSpPr>
            <a:xfrm>
              <a:off x="1349006" y="1536071"/>
              <a:ext cx="3163570" cy="370233"/>
              <a:chOff x="1349006" y="1536071"/>
              <a:chExt cx="3163570" cy="370233"/>
            </a:xfrm>
          </p:grpSpPr>
          <p:sp>
            <p:nvSpPr>
              <p:cNvPr id="18" name="矩形 17"/>
              <p:cNvSpPr/>
              <p:nvPr>
                <p:custDataLst>
                  <p:tags r:id="rId2"/>
                </p:custDataLst>
              </p:nvPr>
            </p:nvSpPr>
            <p:spPr>
              <a:xfrm>
                <a:off x="1349006" y="1536071"/>
                <a:ext cx="2631671" cy="356709"/>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3"/>
                </p:custDataLst>
              </p:nvPr>
            </p:nvSpPr>
            <p:spPr>
              <a:xfrm>
                <a:off x="1372501" y="1537976"/>
                <a:ext cx="3140075" cy="368328"/>
              </a:xfrm>
              <a:prstGeom prst="rect">
                <a:avLst/>
              </a:prstGeom>
            </p:spPr>
            <p:txBody>
              <a:bodyPr wrap="square">
                <a:spAutoFit/>
              </a:bodyPr>
              <a:lstStyle/>
              <a:p>
                <a:r>
                  <a:rPr lang="zh-CN" altLang="en-US" b="1" noProof="1">
                    <a:solidFill>
                      <a:schemeClr val="bg1"/>
                    </a:solidFill>
                    <a:latin typeface="微软雅黑" panose="020B0503020204020204" pitchFamily="34" charset="-122"/>
                    <a:ea typeface="微软雅黑" panose="020B0503020204020204" pitchFamily="34" charset="-122"/>
                  </a:rPr>
                  <a:t>解决方案</a:t>
                </a:r>
              </a:p>
            </p:txBody>
          </p:sp>
        </p:gr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49" presetClass="entr" presetSubtype="0" decel="10000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 calcmode="lin" valueType="num">
                                      <p:cBhvr>
                                        <p:cTn id="21" dur="500" fill="hold"/>
                                        <p:tgtEl>
                                          <p:spTgt spid="32"/>
                                        </p:tgtEl>
                                        <p:attrNameLst>
                                          <p:attrName>style.rotation</p:attrName>
                                        </p:attrNameLst>
                                      </p:cBhvr>
                                      <p:tavLst>
                                        <p:tav tm="0">
                                          <p:val>
                                            <p:fltVal val="360"/>
                                          </p:val>
                                        </p:tav>
                                        <p:tav tm="100000">
                                          <p:val>
                                            <p:fltVal val="0"/>
                                          </p:val>
                                        </p:tav>
                                      </p:tavLst>
                                    </p:anim>
                                    <p:animEffect transition="in" filter="fade">
                                      <p:cBhvr>
                                        <p:cTn id="22" dur="500"/>
                                        <p:tgtEl>
                                          <p:spTgt spid="32"/>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650"/>
                                        <p:tgtEl>
                                          <p:spTgt spid="9"/>
                                        </p:tgtEl>
                                      </p:cBhvr>
                                    </p:animEffect>
                                    <p:anim calcmode="lin" valueType="num">
                                      <p:cBhvr>
                                        <p:cTn id="27" dur="650" fill="hold"/>
                                        <p:tgtEl>
                                          <p:spTgt spid="9"/>
                                        </p:tgtEl>
                                        <p:attrNameLst>
                                          <p:attrName>ppt_x</p:attrName>
                                        </p:attrNameLst>
                                      </p:cBhvr>
                                      <p:tavLst>
                                        <p:tav tm="0">
                                          <p:val>
                                            <p:strVal val="#ppt_x"/>
                                          </p:val>
                                        </p:tav>
                                        <p:tav tm="100000">
                                          <p:val>
                                            <p:strVal val="#ppt_x"/>
                                          </p:val>
                                        </p:tav>
                                      </p:tavLst>
                                    </p:anim>
                                    <p:anim calcmode="lin" valueType="num">
                                      <p:cBhvr>
                                        <p:cTn id="28" dur="65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12" presetClass="entr" presetSubtype="2"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p:tgtEl>
                                          <p:spTgt spid="16"/>
                                        </p:tgtEl>
                                        <p:attrNameLst>
                                          <p:attrName>ppt_x</p:attrName>
                                        </p:attrNameLst>
                                      </p:cBhvr>
                                      <p:tavLst>
                                        <p:tav tm="0">
                                          <p:val>
                                            <p:strVal val="#ppt_x+#ppt_w*1.125000"/>
                                          </p:val>
                                        </p:tav>
                                        <p:tav tm="100000">
                                          <p:val>
                                            <p:strVal val="#ppt_x"/>
                                          </p:val>
                                        </p:tav>
                                      </p:tavLst>
                                    </p:anim>
                                    <p:animEffect transition="in" filter="wipe(left)">
                                      <p:cBhvr>
                                        <p:cTn id="33" dur="500"/>
                                        <p:tgtEl>
                                          <p:spTgt spid="16"/>
                                        </p:tgtEl>
                                      </p:cBhvr>
                                    </p:animEffect>
                                  </p:childTnLst>
                                </p:cTn>
                              </p:par>
                            </p:childTnLst>
                          </p:cTn>
                        </p:par>
                        <p:par>
                          <p:cTn id="34" fill="hold">
                            <p:stCondLst>
                              <p:cond delay="2000"/>
                            </p:stCondLst>
                            <p:childTnLst>
                              <p:par>
                                <p:cTn id="35" presetID="12" presetClass="entr" presetSubtype="2"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left)">
                                      <p:cBhvr>
                                        <p:cTn id="38" dur="500"/>
                                        <p:tgtEl>
                                          <p:spTgt spid="15"/>
                                        </p:tgtEl>
                                      </p:cBhvr>
                                    </p:animEffect>
                                  </p:childTnLst>
                                </p:cTn>
                              </p:par>
                            </p:childTnLst>
                          </p:cTn>
                        </p:par>
                        <p:par>
                          <p:cTn id="39" fill="hold">
                            <p:stCondLst>
                              <p:cond delay="2500"/>
                            </p:stCondLst>
                            <p:childTnLst>
                              <p:par>
                                <p:cTn id="40" presetID="1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p:tgtEl>
                                          <p:spTgt spid="14"/>
                                        </p:tgtEl>
                                        <p:attrNameLst>
                                          <p:attrName>ppt_x</p:attrName>
                                        </p:attrNameLst>
                                      </p:cBhvr>
                                      <p:tavLst>
                                        <p:tav tm="0">
                                          <p:val>
                                            <p:strVal val="#ppt_x+#ppt_w*1.125000"/>
                                          </p:val>
                                        </p:tav>
                                        <p:tav tm="100000">
                                          <p:val>
                                            <p:strVal val="#ppt_x"/>
                                          </p:val>
                                        </p:tav>
                                      </p:tavLst>
                                    </p:anim>
                                    <p:animEffect transition="in" filter="wipe(left)">
                                      <p:cBhvr>
                                        <p:cTn id="43" dur="500"/>
                                        <p:tgtEl>
                                          <p:spTgt spid="14"/>
                                        </p:tgtEl>
                                      </p:cBhvr>
                                    </p:animEffect>
                                  </p:childTnLst>
                                </p:cTn>
                              </p:par>
                            </p:childTnLst>
                          </p:cTn>
                        </p:par>
                        <p:par>
                          <p:cTn id="44" fill="hold">
                            <p:stCondLst>
                              <p:cond delay="3000"/>
                            </p:stCondLst>
                            <p:childTnLst>
                              <p:par>
                                <p:cTn id="45" presetID="12" presetClass="entr" presetSubtype="2"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ppt_x</p:attrName>
                                        </p:attrNameLst>
                                      </p:cBhvr>
                                      <p:tavLst>
                                        <p:tav tm="0">
                                          <p:val>
                                            <p:strVal val="#ppt_x+#ppt_w*1.125000"/>
                                          </p:val>
                                        </p:tav>
                                        <p:tav tm="100000">
                                          <p:val>
                                            <p:strVal val="#ppt_x"/>
                                          </p:val>
                                        </p:tav>
                                      </p:tavLst>
                                    </p:anim>
                                    <p:animEffect transition="in" filter="wipe(left)">
                                      <p:cBhvr>
                                        <p:cTn id="48" dur="500"/>
                                        <p:tgtEl>
                                          <p:spTgt spid="12"/>
                                        </p:tgtEl>
                                      </p:cBhvr>
                                    </p:animEffect>
                                  </p:childTnLst>
                                </p:cTn>
                              </p:par>
                            </p:childTnLst>
                          </p:cTn>
                        </p:par>
                        <p:par>
                          <p:cTn id="49" fill="hold">
                            <p:stCondLst>
                              <p:cond delay="3500"/>
                            </p:stCondLst>
                            <p:childTnLst>
                              <p:par>
                                <p:cTn id="50" presetID="12" presetClass="entr" presetSubtype="4"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p:tgtEl>
                                          <p:spTgt spid="8"/>
                                        </p:tgtEl>
                                        <p:attrNameLst>
                                          <p:attrName>ppt_y</p:attrName>
                                        </p:attrNameLst>
                                      </p:cBhvr>
                                      <p:tavLst>
                                        <p:tav tm="0">
                                          <p:val>
                                            <p:strVal val="#ppt_y+#ppt_h*1.125000"/>
                                          </p:val>
                                        </p:tav>
                                        <p:tav tm="100000">
                                          <p:val>
                                            <p:strVal val="#ppt_y"/>
                                          </p:val>
                                        </p:tav>
                                      </p:tavLst>
                                    </p:anim>
                                    <p:animEffect transition="in" filter="wipe(up)">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11680" cy="645160"/>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具体实现</a:t>
            </a:r>
          </a:p>
        </p:txBody>
      </p:sp>
      <p:grpSp>
        <p:nvGrpSpPr>
          <p:cNvPr id="44" name="组合 43"/>
          <p:cNvGrpSpPr/>
          <p:nvPr/>
        </p:nvGrpSpPr>
        <p:grpSpPr>
          <a:xfrm>
            <a:off x="4349633" y="1560971"/>
            <a:ext cx="982966" cy="982966"/>
            <a:chOff x="4335119" y="4996920"/>
            <a:chExt cx="982966" cy="982966"/>
          </a:xfrm>
        </p:grpSpPr>
        <p:sp>
          <p:nvSpPr>
            <p:cNvPr id="10" name="椭圆 9"/>
            <p:cNvSpPr/>
            <p:nvPr/>
          </p:nvSpPr>
          <p:spPr>
            <a:xfrm>
              <a:off x="4335119" y="4996920"/>
              <a:ext cx="982966" cy="98296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Group 4"/>
            <p:cNvGrpSpPr>
              <a:grpSpLocks noChangeAspect="1"/>
            </p:cNvGrpSpPr>
            <p:nvPr/>
          </p:nvGrpSpPr>
          <p:grpSpPr bwMode="auto">
            <a:xfrm>
              <a:off x="4536356" y="5200946"/>
              <a:ext cx="580492" cy="574912"/>
              <a:chOff x="3684" y="2007"/>
              <a:chExt cx="312" cy="309"/>
            </a:xfrm>
            <a:solidFill>
              <a:schemeClr val="bg1"/>
            </a:solidFill>
          </p:grpSpPr>
          <p:sp>
            <p:nvSpPr>
              <p:cNvPr id="18" name="Freeform 5"/>
              <p:cNvSpPr>
                <a:spLocks noEditPoints="1"/>
              </p:cNvSpPr>
              <p:nvPr/>
            </p:nvSpPr>
            <p:spPr bwMode="auto">
              <a:xfrm>
                <a:off x="3684" y="2036"/>
                <a:ext cx="283" cy="280"/>
              </a:xfrm>
              <a:custGeom>
                <a:avLst/>
                <a:gdLst>
                  <a:gd name="T0" fmla="*/ 84 w 117"/>
                  <a:gd name="T1" fmla="*/ 3 h 116"/>
                  <a:gd name="T2" fmla="*/ 76 w 117"/>
                  <a:gd name="T3" fmla="*/ 0 h 116"/>
                  <a:gd name="T4" fmla="*/ 69 w 117"/>
                  <a:gd name="T5" fmla="*/ 3 h 116"/>
                  <a:gd name="T6" fmla="*/ 64 w 117"/>
                  <a:gd name="T7" fmla="*/ 9 h 116"/>
                  <a:gd name="T8" fmla="*/ 61 w 117"/>
                  <a:gd name="T9" fmla="*/ 16 h 116"/>
                  <a:gd name="T10" fmla="*/ 62 w 117"/>
                  <a:gd name="T11" fmla="*/ 21 h 116"/>
                  <a:gd name="T12" fmla="*/ 8 w 117"/>
                  <a:gd name="T13" fmla="*/ 43 h 116"/>
                  <a:gd name="T14" fmla="*/ 1 w 117"/>
                  <a:gd name="T15" fmla="*/ 51 h 116"/>
                  <a:gd name="T16" fmla="*/ 4 w 117"/>
                  <a:gd name="T17" fmla="*/ 62 h 116"/>
                  <a:gd name="T18" fmla="*/ 55 w 117"/>
                  <a:gd name="T19" fmla="*/ 113 h 116"/>
                  <a:gd name="T20" fmla="*/ 63 w 117"/>
                  <a:gd name="T21" fmla="*/ 116 h 116"/>
                  <a:gd name="T22" fmla="*/ 64 w 117"/>
                  <a:gd name="T23" fmla="*/ 116 h 116"/>
                  <a:gd name="T24" fmla="*/ 66 w 117"/>
                  <a:gd name="T25" fmla="*/ 116 h 116"/>
                  <a:gd name="T26" fmla="*/ 75 w 117"/>
                  <a:gd name="T27" fmla="*/ 109 h 116"/>
                  <a:gd name="T28" fmla="*/ 96 w 117"/>
                  <a:gd name="T29" fmla="*/ 55 h 116"/>
                  <a:gd name="T30" fmla="*/ 102 w 117"/>
                  <a:gd name="T31" fmla="*/ 57 h 116"/>
                  <a:gd name="T32" fmla="*/ 109 w 117"/>
                  <a:gd name="T33" fmla="*/ 54 h 116"/>
                  <a:gd name="T34" fmla="*/ 114 w 117"/>
                  <a:gd name="T35" fmla="*/ 48 h 116"/>
                  <a:gd name="T36" fmla="*/ 117 w 117"/>
                  <a:gd name="T37" fmla="*/ 41 h 116"/>
                  <a:gd name="T38" fmla="*/ 114 w 117"/>
                  <a:gd name="T39" fmla="*/ 34 h 116"/>
                  <a:gd name="T40" fmla="*/ 84 w 117"/>
                  <a:gd name="T41" fmla="*/ 3 h 116"/>
                  <a:gd name="T42" fmla="*/ 67 w 117"/>
                  <a:gd name="T43" fmla="*/ 106 h 116"/>
                  <a:gd name="T44" fmla="*/ 65 w 117"/>
                  <a:gd name="T45" fmla="*/ 108 h 116"/>
                  <a:gd name="T46" fmla="*/ 64 w 117"/>
                  <a:gd name="T47" fmla="*/ 108 h 116"/>
                  <a:gd name="T48" fmla="*/ 61 w 117"/>
                  <a:gd name="T49" fmla="*/ 107 h 116"/>
                  <a:gd name="T50" fmla="*/ 10 w 117"/>
                  <a:gd name="T51" fmla="*/ 57 h 116"/>
                  <a:gd name="T52" fmla="*/ 9 w 117"/>
                  <a:gd name="T53" fmla="*/ 53 h 116"/>
                  <a:gd name="T54" fmla="*/ 11 w 117"/>
                  <a:gd name="T55" fmla="*/ 50 h 116"/>
                  <a:gd name="T56" fmla="*/ 36 w 117"/>
                  <a:gd name="T57" fmla="*/ 40 h 116"/>
                  <a:gd name="T58" fmla="*/ 86 w 117"/>
                  <a:gd name="T59" fmla="*/ 58 h 116"/>
                  <a:gd name="T60" fmla="*/ 67 w 117"/>
                  <a:gd name="T61" fmla="*/ 106 h 116"/>
                  <a:gd name="T62" fmla="*/ 109 w 117"/>
                  <a:gd name="T63" fmla="*/ 42 h 116"/>
                  <a:gd name="T64" fmla="*/ 103 w 117"/>
                  <a:gd name="T65" fmla="*/ 48 h 116"/>
                  <a:gd name="T66" fmla="*/ 100 w 117"/>
                  <a:gd name="T67" fmla="*/ 48 h 116"/>
                  <a:gd name="T68" fmla="*/ 93 w 117"/>
                  <a:gd name="T69" fmla="*/ 41 h 116"/>
                  <a:gd name="T70" fmla="*/ 87 w 117"/>
                  <a:gd name="T71" fmla="*/ 55 h 116"/>
                  <a:gd name="T72" fmla="*/ 88 w 117"/>
                  <a:gd name="T73" fmla="*/ 54 h 116"/>
                  <a:gd name="T74" fmla="*/ 53 w 117"/>
                  <a:gd name="T75" fmla="*/ 39 h 116"/>
                  <a:gd name="T76" fmla="*/ 42 w 117"/>
                  <a:gd name="T77" fmla="*/ 38 h 116"/>
                  <a:gd name="T78" fmla="*/ 76 w 117"/>
                  <a:gd name="T79" fmla="*/ 24 h 116"/>
                  <a:gd name="T80" fmla="*/ 69 w 117"/>
                  <a:gd name="T81" fmla="*/ 17 h 116"/>
                  <a:gd name="T82" fmla="*/ 69 w 117"/>
                  <a:gd name="T83" fmla="*/ 14 h 116"/>
                  <a:gd name="T84" fmla="*/ 75 w 117"/>
                  <a:gd name="T85" fmla="*/ 9 h 116"/>
                  <a:gd name="T86" fmla="*/ 78 w 117"/>
                  <a:gd name="T87" fmla="*/ 9 h 116"/>
                  <a:gd name="T88" fmla="*/ 109 w 117"/>
                  <a:gd name="T89" fmla="*/ 40 h 116"/>
                  <a:gd name="T90" fmla="*/ 109 w 117"/>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16">
                    <a:moveTo>
                      <a:pt x="84" y="3"/>
                    </a:moveTo>
                    <a:cubicBezTo>
                      <a:pt x="82" y="1"/>
                      <a:pt x="79" y="0"/>
                      <a:pt x="76" y="0"/>
                    </a:cubicBezTo>
                    <a:cubicBezTo>
                      <a:pt x="74" y="0"/>
                      <a:pt x="71" y="1"/>
                      <a:pt x="69" y="3"/>
                    </a:cubicBezTo>
                    <a:cubicBezTo>
                      <a:pt x="64" y="9"/>
                      <a:pt x="64" y="9"/>
                      <a:pt x="64" y="9"/>
                    </a:cubicBezTo>
                    <a:cubicBezTo>
                      <a:pt x="62" y="11"/>
                      <a:pt x="61" y="13"/>
                      <a:pt x="61" y="16"/>
                    </a:cubicBezTo>
                    <a:cubicBezTo>
                      <a:pt x="61" y="18"/>
                      <a:pt x="61" y="19"/>
                      <a:pt x="62" y="21"/>
                    </a:cubicBezTo>
                    <a:cubicBezTo>
                      <a:pt x="8" y="43"/>
                      <a:pt x="8" y="43"/>
                      <a:pt x="8" y="43"/>
                    </a:cubicBezTo>
                    <a:cubicBezTo>
                      <a:pt x="4" y="44"/>
                      <a:pt x="2" y="48"/>
                      <a:pt x="1" y="51"/>
                    </a:cubicBezTo>
                    <a:cubicBezTo>
                      <a:pt x="0" y="55"/>
                      <a:pt x="1" y="59"/>
                      <a:pt x="4" y="62"/>
                    </a:cubicBezTo>
                    <a:cubicBezTo>
                      <a:pt x="55" y="113"/>
                      <a:pt x="55" y="113"/>
                      <a:pt x="55" y="113"/>
                    </a:cubicBezTo>
                    <a:cubicBezTo>
                      <a:pt x="57" y="115"/>
                      <a:pt x="60" y="116"/>
                      <a:pt x="63" y="116"/>
                    </a:cubicBezTo>
                    <a:cubicBezTo>
                      <a:pt x="63" y="116"/>
                      <a:pt x="64" y="116"/>
                      <a:pt x="64" y="116"/>
                    </a:cubicBezTo>
                    <a:cubicBezTo>
                      <a:pt x="65" y="116"/>
                      <a:pt x="65" y="116"/>
                      <a:pt x="66" y="116"/>
                    </a:cubicBezTo>
                    <a:cubicBezTo>
                      <a:pt x="70" y="115"/>
                      <a:pt x="73" y="112"/>
                      <a:pt x="75" y="109"/>
                    </a:cubicBezTo>
                    <a:cubicBezTo>
                      <a:pt x="96" y="55"/>
                      <a:pt x="96" y="55"/>
                      <a:pt x="96" y="55"/>
                    </a:cubicBezTo>
                    <a:cubicBezTo>
                      <a:pt x="98" y="56"/>
                      <a:pt x="100" y="57"/>
                      <a:pt x="102" y="57"/>
                    </a:cubicBezTo>
                    <a:cubicBezTo>
                      <a:pt x="104" y="57"/>
                      <a:pt x="107" y="56"/>
                      <a:pt x="109" y="54"/>
                    </a:cubicBezTo>
                    <a:cubicBezTo>
                      <a:pt x="114" y="48"/>
                      <a:pt x="114" y="48"/>
                      <a:pt x="114" y="48"/>
                    </a:cubicBezTo>
                    <a:cubicBezTo>
                      <a:pt x="116" y="46"/>
                      <a:pt x="117" y="44"/>
                      <a:pt x="117" y="41"/>
                    </a:cubicBezTo>
                    <a:cubicBezTo>
                      <a:pt x="117" y="38"/>
                      <a:pt x="116" y="36"/>
                      <a:pt x="114" y="34"/>
                    </a:cubicBezTo>
                    <a:lnTo>
                      <a:pt x="84" y="3"/>
                    </a:lnTo>
                    <a:close/>
                    <a:moveTo>
                      <a:pt x="67" y="106"/>
                    </a:moveTo>
                    <a:cubicBezTo>
                      <a:pt x="67" y="107"/>
                      <a:pt x="66" y="108"/>
                      <a:pt x="65" y="108"/>
                    </a:cubicBezTo>
                    <a:cubicBezTo>
                      <a:pt x="64" y="108"/>
                      <a:pt x="64" y="108"/>
                      <a:pt x="64" y="108"/>
                    </a:cubicBezTo>
                    <a:cubicBezTo>
                      <a:pt x="63" y="108"/>
                      <a:pt x="62" y="108"/>
                      <a:pt x="61" y="107"/>
                    </a:cubicBezTo>
                    <a:cubicBezTo>
                      <a:pt x="10" y="57"/>
                      <a:pt x="10" y="57"/>
                      <a:pt x="10" y="57"/>
                    </a:cubicBezTo>
                    <a:cubicBezTo>
                      <a:pt x="9" y="56"/>
                      <a:pt x="9" y="54"/>
                      <a:pt x="9" y="53"/>
                    </a:cubicBezTo>
                    <a:cubicBezTo>
                      <a:pt x="9" y="52"/>
                      <a:pt x="10" y="51"/>
                      <a:pt x="11" y="50"/>
                    </a:cubicBezTo>
                    <a:cubicBezTo>
                      <a:pt x="36" y="40"/>
                      <a:pt x="36" y="40"/>
                      <a:pt x="36" y="40"/>
                    </a:cubicBezTo>
                    <a:cubicBezTo>
                      <a:pt x="53" y="46"/>
                      <a:pt x="70" y="40"/>
                      <a:pt x="86" y="58"/>
                    </a:cubicBezTo>
                    <a:lnTo>
                      <a:pt x="67" y="106"/>
                    </a:lnTo>
                    <a:close/>
                    <a:moveTo>
                      <a:pt x="109" y="42"/>
                    </a:moveTo>
                    <a:cubicBezTo>
                      <a:pt x="103" y="48"/>
                      <a:pt x="103" y="48"/>
                      <a:pt x="103" y="48"/>
                    </a:cubicBezTo>
                    <a:cubicBezTo>
                      <a:pt x="102" y="49"/>
                      <a:pt x="101" y="49"/>
                      <a:pt x="100" y="48"/>
                    </a:cubicBezTo>
                    <a:cubicBezTo>
                      <a:pt x="93" y="41"/>
                      <a:pt x="93" y="41"/>
                      <a:pt x="93" y="41"/>
                    </a:cubicBezTo>
                    <a:cubicBezTo>
                      <a:pt x="87" y="55"/>
                      <a:pt x="87" y="55"/>
                      <a:pt x="87" y="55"/>
                    </a:cubicBezTo>
                    <a:cubicBezTo>
                      <a:pt x="88" y="54"/>
                      <a:pt x="88" y="54"/>
                      <a:pt x="88" y="54"/>
                    </a:cubicBezTo>
                    <a:cubicBezTo>
                      <a:pt x="76" y="42"/>
                      <a:pt x="64" y="41"/>
                      <a:pt x="53" y="39"/>
                    </a:cubicBezTo>
                    <a:cubicBezTo>
                      <a:pt x="49" y="39"/>
                      <a:pt x="46" y="38"/>
                      <a:pt x="42" y="38"/>
                    </a:cubicBezTo>
                    <a:cubicBezTo>
                      <a:pt x="76" y="24"/>
                      <a:pt x="76" y="24"/>
                      <a:pt x="76" y="24"/>
                    </a:cubicBezTo>
                    <a:cubicBezTo>
                      <a:pt x="69" y="17"/>
                      <a:pt x="69" y="17"/>
                      <a:pt x="69" y="17"/>
                    </a:cubicBezTo>
                    <a:cubicBezTo>
                      <a:pt x="69" y="16"/>
                      <a:pt x="69" y="15"/>
                      <a:pt x="69" y="14"/>
                    </a:cubicBezTo>
                    <a:cubicBezTo>
                      <a:pt x="75" y="9"/>
                      <a:pt x="75" y="9"/>
                      <a:pt x="75" y="9"/>
                    </a:cubicBezTo>
                    <a:cubicBezTo>
                      <a:pt x="76" y="8"/>
                      <a:pt x="77" y="8"/>
                      <a:pt x="78" y="9"/>
                    </a:cubicBezTo>
                    <a:cubicBezTo>
                      <a:pt x="109" y="40"/>
                      <a:pt x="109" y="40"/>
                      <a:pt x="109" y="40"/>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p:nvSpPr>
            <p:spPr bwMode="auto">
              <a:xfrm>
                <a:off x="3822" y="2161"/>
                <a:ext cx="48" cy="49"/>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5" y="20"/>
                      <a:pt x="20" y="16"/>
                      <a:pt x="20" y="10"/>
                    </a:cubicBezTo>
                    <a:cubicBezTo>
                      <a:pt x="20" y="5"/>
                      <a:pt x="15" y="0"/>
                      <a:pt x="10" y="0"/>
                    </a:cubicBezTo>
                    <a:cubicBezTo>
                      <a:pt x="4" y="0"/>
                      <a:pt x="0" y="5"/>
                      <a:pt x="0" y="10"/>
                    </a:cubicBezTo>
                    <a:cubicBezTo>
                      <a:pt x="0" y="16"/>
                      <a:pt x="4" y="20"/>
                      <a:pt x="10" y="20"/>
                    </a:cubicBezTo>
                    <a:close/>
                    <a:moveTo>
                      <a:pt x="10" y="4"/>
                    </a:moveTo>
                    <a:cubicBezTo>
                      <a:pt x="13" y="4"/>
                      <a:pt x="16" y="7"/>
                      <a:pt x="16" y="10"/>
                    </a:cubicBezTo>
                    <a:cubicBezTo>
                      <a:pt x="16" y="13"/>
                      <a:pt x="13" y="16"/>
                      <a:pt x="10" y="16"/>
                    </a:cubicBezTo>
                    <a:cubicBezTo>
                      <a:pt x="6" y="16"/>
                      <a:pt x="4" y="13"/>
                      <a:pt x="4" y="10"/>
                    </a:cubicBezTo>
                    <a:cubicBezTo>
                      <a:pt x="4" y="7"/>
                      <a:pt x="6"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7"/>
              <p:cNvSpPr>
                <a:spLocks noEditPoints="1"/>
              </p:cNvSpPr>
              <p:nvPr/>
            </p:nvSpPr>
            <p:spPr bwMode="auto">
              <a:xfrm>
                <a:off x="3948" y="2007"/>
                <a:ext cx="48" cy="4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5"/>
                      <a:pt x="0" y="10"/>
                    </a:cubicBezTo>
                    <a:cubicBezTo>
                      <a:pt x="0" y="16"/>
                      <a:pt x="4" y="20"/>
                      <a:pt x="10" y="20"/>
                    </a:cubicBezTo>
                    <a:cubicBezTo>
                      <a:pt x="15" y="20"/>
                      <a:pt x="20" y="16"/>
                      <a:pt x="20" y="10"/>
                    </a:cubicBezTo>
                    <a:cubicBezTo>
                      <a:pt x="20" y="5"/>
                      <a:pt x="15" y="0"/>
                      <a:pt x="10" y="0"/>
                    </a:cubicBezTo>
                    <a:close/>
                    <a:moveTo>
                      <a:pt x="10" y="16"/>
                    </a:moveTo>
                    <a:cubicBezTo>
                      <a:pt x="6" y="16"/>
                      <a:pt x="4" y="13"/>
                      <a:pt x="4" y="10"/>
                    </a:cubicBezTo>
                    <a:cubicBezTo>
                      <a:pt x="4" y="7"/>
                      <a:pt x="6"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8"/>
              <p:cNvSpPr>
                <a:spLocks noEditPoints="1"/>
              </p:cNvSpPr>
              <p:nvPr/>
            </p:nvSpPr>
            <p:spPr bwMode="auto">
              <a:xfrm>
                <a:off x="3764" y="2152"/>
                <a:ext cx="39" cy="38"/>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3" y="16"/>
                      <a:pt x="8" y="16"/>
                    </a:cubicBezTo>
                    <a:cubicBezTo>
                      <a:pt x="12" y="16"/>
                      <a:pt x="16" y="12"/>
                      <a:pt x="16" y="8"/>
                    </a:cubicBezTo>
                    <a:cubicBezTo>
                      <a:pt x="16" y="4"/>
                      <a:pt x="12" y="0"/>
                      <a:pt x="8" y="0"/>
                    </a:cubicBezTo>
                    <a:cubicBezTo>
                      <a:pt x="3"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9"/>
              <p:cNvSpPr>
                <a:spLocks noChangeArrowheads="1"/>
              </p:cNvSpPr>
              <p:nvPr/>
            </p:nvSpPr>
            <p:spPr bwMode="auto">
              <a:xfrm>
                <a:off x="3803" y="2219"/>
                <a:ext cx="19"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0"/>
              <p:cNvSpPr>
                <a:spLocks noChangeArrowheads="1"/>
              </p:cNvSpPr>
              <p:nvPr/>
            </p:nvSpPr>
            <p:spPr bwMode="auto">
              <a:xfrm>
                <a:off x="3957" y="2074"/>
                <a:ext cx="20"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5" name="组合 44"/>
          <p:cNvGrpSpPr/>
          <p:nvPr/>
        </p:nvGrpSpPr>
        <p:grpSpPr>
          <a:xfrm>
            <a:off x="1810838" y="1560971"/>
            <a:ext cx="982966" cy="982966"/>
            <a:chOff x="1796324" y="4996920"/>
            <a:chExt cx="982966" cy="982966"/>
          </a:xfrm>
        </p:grpSpPr>
        <p:sp>
          <p:nvSpPr>
            <p:cNvPr id="9" name="椭圆 8"/>
            <p:cNvSpPr/>
            <p:nvPr/>
          </p:nvSpPr>
          <p:spPr>
            <a:xfrm>
              <a:off x="1796324" y="4996920"/>
              <a:ext cx="982966" cy="98296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Freeform 5"/>
            <p:cNvSpPr>
              <a:spLocks noChangeAspect="1" noEditPoints="1"/>
            </p:cNvSpPr>
            <p:nvPr/>
          </p:nvSpPr>
          <p:spPr bwMode="auto">
            <a:xfrm>
              <a:off x="2065015" y="5202993"/>
              <a:ext cx="445583" cy="541792"/>
            </a:xfrm>
            <a:custGeom>
              <a:avLst/>
              <a:gdLst>
                <a:gd name="T0" fmla="*/ 1403 w 1518"/>
                <a:gd name="T1" fmla="*/ 1602 h 1847"/>
                <a:gd name="T2" fmla="*/ 1384 w 1518"/>
                <a:gd name="T3" fmla="*/ 1190 h 1847"/>
                <a:gd name="T4" fmla="*/ 1297 w 1518"/>
                <a:gd name="T5" fmla="*/ 890 h 1847"/>
                <a:gd name="T6" fmla="*/ 1320 w 1518"/>
                <a:gd name="T7" fmla="*/ 897 h 1847"/>
                <a:gd name="T8" fmla="*/ 1408 w 1518"/>
                <a:gd name="T9" fmla="*/ 745 h 1847"/>
                <a:gd name="T10" fmla="*/ 1388 w 1518"/>
                <a:gd name="T11" fmla="*/ 696 h 1847"/>
                <a:gd name="T12" fmla="*/ 657 w 1518"/>
                <a:gd name="T13" fmla="*/ 189 h 1847"/>
                <a:gd name="T14" fmla="*/ 317 w 1518"/>
                <a:gd name="T15" fmla="*/ 8 h 1847"/>
                <a:gd name="T16" fmla="*/ 107 w 1518"/>
                <a:gd name="T17" fmla="*/ 679 h 1847"/>
                <a:gd name="T18" fmla="*/ 267 w 1518"/>
                <a:gd name="T19" fmla="*/ 775 h 1847"/>
                <a:gd name="T20" fmla="*/ 468 w 1518"/>
                <a:gd name="T21" fmla="*/ 547 h 1847"/>
                <a:gd name="T22" fmla="*/ 622 w 1518"/>
                <a:gd name="T23" fmla="*/ 669 h 1847"/>
                <a:gd name="T24" fmla="*/ 487 w 1518"/>
                <a:gd name="T25" fmla="*/ 1602 h 1847"/>
                <a:gd name="T26" fmla="*/ 38 w 1518"/>
                <a:gd name="T27" fmla="*/ 1602 h 1847"/>
                <a:gd name="T28" fmla="*/ 0 w 1518"/>
                <a:gd name="T29" fmla="*/ 1809 h 1847"/>
                <a:gd name="T30" fmla="*/ 1480 w 1518"/>
                <a:gd name="T31" fmla="*/ 1847 h 1847"/>
                <a:gd name="T32" fmla="*/ 1518 w 1518"/>
                <a:gd name="T33" fmla="*/ 1639 h 1847"/>
                <a:gd name="T34" fmla="*/ 1222 w 1518"/>
                <a:gd name="T35" fmla="*/ 1190 h 1847"/>
                <a:gd name="T36" fmla="*/ 1116 w 1518"/>
                <a:gd name="T37" fmla="*/ 1209 h 1847"/>
                <a:gd name="T38" fmla="*/ 1031 w 1518"/>
                <a:gd name="T39" fmla="*/ 1602 h 1847"/>
                <a:gd name="T40" fmla="*/ 905 w 1518"/>
                <a:gd name="T41" fmla="*/ 727 h 1847"/>
                <a:gd name="T42" fmla="*/ 1222 w 1518"/>
                <a:gd name="T43" fmla="*/ 1190 h 1847"/>
                <a:gd name="T44" fmla="*/ 720 w 1518"/>
                <a:gd name="T45" fmla="*/ 838 h 1847"/>
                <a:gd name="T46" fmla="*/ 852 w 1518"/>
                <a:gd name="T47" fmla="*/ 936 h 1847"/>
                <a:gd name="T48" fmla="*/ 641 w 1518"/>
                <a:gd name="T49" fmla="*/ 1112 h 1847"/>
                <a:gd name="T50" fmla="*/ 808 w 1518"/>
                <a:gd name="T51" fmla="*/ 1006 h 1847"/>
                <a:gd name="T52" fmla="*/ 910 w 1518"/>
                <a:gd name="T53" fmla="*/ 1342 h 1847"/>
                <a:gd name="T54" fmla="*/ 870 w 1518"/>
                <a:gd name="T55" fmla="*/ 1064 h 1847"/>
                <a:gd name="T56" fmla="*/ 925 w 1518"/>
                <a:gd name="T57" fmla="*/ 1445 h 1847"/>
                <a:gd name="T58" fmla="*/ 709 w 1518"/>
                <a:gd name="T59" fmla="*/ 1602 h 1847"/>
                <a:gd name="T60" fmla="*/ 693 w 1518"/>
                <a:gd name="T61" fmla="*/ 754 h 1847"/>
                <a:gd name="T62" fmla="*/ 783 w 1518"/>
                <a:gd name="T63" fmla="*/ 677 h 1847"/>
                <a:gd name="T64" fmla="*/ 849 w 1518"/>
                <a:gd name="T65" fmla="*/ 1399 h 1847"/>
                <a:gd name="T66" fmla="*/ 624 w 1518"/>
                <a:gd name="T67" fmla="*/ 1226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8" h="1847">
                  <a:moveTo>
                    <a:pt x="1480" y="1602"/>
                  </a:moveTo>
                  <a:cubicBezTo>
                    <a:pt x="1403" y="1602"/>
                    <a:pt x="1403" y="1602"/>
                    <a:pt x="1403" y="1602"/>
                  </a:cubicBezTo>
                  <a:cubicBezTo>
                    <a:pt x="1403" y="1209"/>
                    <a:pt x="1403" y="1209"/>
                    <a:pt x="1403" y="1209"/>
                  </a:cubicBezTo>
                  <a:cubicBezTo>
                    <a:pt x="1403" y="1198"/>
                    <a:pt x="1395" y="1190"/>
                    <a:pt x="1384" y="1190"/>
                  </a:cubicBezTo>
                  <a:cubicBezTo>
                    <a:pt x="1297" y="1190"/>
                    <a:pt x="1297" y="1190"/>
                    <a:pt x="1297" y="1190"/>
                  </a:cubicBezTo>
                  <a:cubicBezTo>
                    <a:pt x="1297" y="890"/>
                    <a:pt x="1297" y="890"/>
                    <a:pt x="1297" y="890"/>
                  </a:cubicBezTo>
                  <a:cubicBezTo>
                    <a:pt x="1306" y="894"/>
                    <a:pt x="1306" y="894"/>
                    <a:pt x="1306" y="894"/>
                  </a:cubicBezTo>
                  <a:cubicBezTo>
                    <a:pt x="1311" y="896"/>
                    <a:pt x="1316" y="897"/>
                    <a:pt x="1320" y="897"/>
                  </a:cubicBezTo>
                  <a:cubicBezTo>
                    <a:pt x="1335" y="897"/>
                    <a:pt x="1349" y="888"/>
                    <a:pt x="1355" y="873"/>
                  </a:cubicBezTo>
                  <a:cubicBezTo>
                    <a:pt x="1408" y="745"/>
                    <a:pt x="1408" y="745"/>
                    <a:pt x="1408" y="745"/>
                  </a:cubicBezTo>
                  <a:cubicBezTo>
                    <a:pt x="1412" y="735"/>
                    <a:pt x="1412" y="725"/>
                    <a:pt x="1408" y="716"/>
                  </a:cubicBezTo>
                  <a:cubicBezTo>
                    <a:pt x="1405" y="707"/>
                    <a:pt x="1397" y="699"/>
                    <a:pt x="1388" y="696"/>
                  </a:cubicBezTo>
                  <a:cubicBezTo>
                    <a:pt x="578" y="360"/>
                    <a:pt x="578" y="360"/>
                    <a:pt x="578" y="360"/>
                  </a:cubicBezTo>
                  <a:cubicBezTo>
                    <a:pt x="608" y="304"/>
                    <a:pt x="634" y="246"/>
                    <a:pt x="657" y="189"/>
                  </a:cubicBezTo>
                  <a:cubicBezTo>
                    <a:pt x="665" y="170"/>
                    <a:pt x="656" y="148"/>
                    <a:pt x="637" y="141"/>
                  </a:cubicBezTo>
                  <a:cubicBezTo>
                    <a:pt x="317" y="8"/>
                    <a:pt x="317" y="8"/>
                    <a:pt x="317" y="8"/>
                  </a:cubicBezTo>
                  <a:cubicBezTo>
                    <a:pt x="298" y="0"/>
                    <a:pt x="276" y="9"/>
                    <a:pt x="268" y="28"/>
                  </a:cubicBezTo>
                  <a:cubicBezTo>
                    <a:pt x="189" y="214"/>
                    <a:pt x="137" y="420"/>
                    <a:pt x="107" y="679"/>
                  </a:cubicBezTo>
                  <a:cubicBezTo>
                    <a:pt x="105" y="695"/>
                    <a:pt x="114" y="711"/>
                    <a:pt x="130" y="718"/>
                  </a:cubicBezTo>
                  <a:cubicBezTo>
                    <a:pt x="267" y="775"/>
                    <a:pt x="267" y="775"/>
                    <a:pt x="267" y="775"/>
                  </a:cubicBezTo>
                  <a:cubicBezTo>
                    <a:pt x="283" y="781"/>
                    <a:pt x="300" y="776"/>
                    <a:pt x="311" y="763"/>
                  </a:cubicBezTo>
                  <a:cubicBezTo>
                    <a:pt x="370" y="688"/>
                    <a:pt x="422" y="617"/>
                    <a:pt x="468" y="547"/>
                  </a:cubicBezTo>
                  <a:cubicBezTo>
                    <a:pt x="630" y="614"/>
                    <a:pt x="630" y="614"/>
                    <a:pt x="630" y="614"/>
                  </a:cubicBezTo>
                  <a:cubicBezTo>
                    <a:pt x="622" y="669"/>
                    <a:pt x="622" y="669"/>
                    <a:pt x="622" y="669"/>
                  </a:cubicBezTo>
                  <a:cubicBezTo>
                    <a:pt x="598" y="836"/>
                    <a:pt x="598" y="836"/>
                    <a:pt x="598" y="836"/>
                  </a:cubicBezTo>
                  <a:cubicBezTo>
                    <a:pt x="487" y="1602"/>
                    <a:pt x="487" y="1602"/>
                    <a:pt x="487" y="1602"/>
                  </a:cubicBezTo>
                  <a:cubicBezTo>
                    <a:pt x="228" y="1602"/>
                    <a:pt x="228" y="1602"/>
                    <a:pt x="228" y="1602"/>
                  </a:cubicBezTo>
                  <a:cubicBezTo>
                    <a:pt x="38" y="1602"/>
                    <a:pt x="38" y="1602"/>
                    <a:pt x="38" y="1602"/>
                  </a:cubicBezTo>
                  <a:cubicBezTo>
                    <a:pt x="17" y="1602"/>
                    <a:pt x="0" y="1618"/>
                    <a:pt x="0" y="1639"/>
                  </a:cubicBezTo>
                  <a:cubicBezTo>
                    <a:pt x="0" y="1809"/>
                    <a:pt x="0" y="1809"/>
                    <a:pt x="0" y="1809"/>
                  </a:cubicBezTo>
                  <a:cubicBezTo>
                    <a:pt x="0" y="1830"/>
                    <a:pt x="17" y="1847"/>
                    <a:pt x="38" y="1847"/>
                  </a:cubicBezTo>
                  <a:cubicBezTo>
                    <a:pt x="1480" y="1847"/>
                    <a:pt x="1480" y="1847"/>
                    <a:pt x="1480" y="1847"/>
                  </a:cubicBezTo>
                  <a:cubicBezTo>
                    <a:pt x="1501" y="1847"/>
                    <a:pt x="1518" y="1830"/>
                    <a:pt x="1518" y="1809"/>
                  </a:cubicBezTo>
                  <a:cubicBezTo>
                    <a:pt x="1518" y="1639"/>
                    <a:pt x="1518" y="1639"/>
                    <a:pt x="1518" y="1639"/>
                  </a:cubicBezTo>
                  <a:cubicBezTo>
                    <a:pt x="1518" y="1618"/>
                    <a:pt x="1501" y="1602"/>
                    <a:pt x="1480" y="1602"/>
                  </a:cubicBezTo>
                  <a:close/>
                  <a:moveTo>
                    <a:pt x="1222" y="1190"/>
                  </a:moveTo>
                  <a:cubicBezTo>
                    <a:pt x="1135" y="1190"/>
                    <a:pt x="1135" y="1190"/>
                    <a:pt x="1135" y="1190"/>
                  </a:cubicBezTo>
                  <a:cubicBezTo>
                    <a:pt x="1124" y="1190"/>
                    <a:pt x="1116" y="1198"/>
                    <a:pt x="1116" y="1209"/>
                  </a:cubicBezTo>
                  <a:cubicBezTo>
                    <a:pt x="1116" y="1602"/>
                    <a:pt x="1116" y="1602"/>
                    <a:pt x="1116" y="1602"/>
                  </a:cubicBezTo>
                  <a:cubicBezTo>
                    <a:pt x="1031" y="1602"/>
                    <a:pt x="1031" y="1602"/>
                    <a:pt x="1031" y="1602"/>
                  </a:cubicBezTo>
                  <a:cubicBezTo>
                    <a:pt x="920" y="836"/>
                    <a:pt x="920" y="836"/>
                    <a:pt x="920" y="836"/>
                  </a:cubicBezTo>
                  <a:cubicBezTo>
                    <a:pt x="905" y="727"/>
                    <a:pt x="905" y="727"/>
                    <a:pt x="905" y="727"/>
                  </a:cubicBezTo>
                  <a:cubicBezTo>
                    <a:pt x="1222" y="859"/>
                    <a:pt x="1222" y="859"/>
                    <a:pt x="1222" y="859"/>
                  </a:cubicBezTo>
                  <a:cubicBezTo>
                    <a:pt x="1222" y="1190"/>
                    <a:pt x="1222" y="1190"/>
                    <a:pt x="1222" y="1190"/>
                  </a:cubicBezTo>
                  <a:close/>
                  <a:moveTo>
                    <a:pt x="852" y="936"/>
                  </a:moveTo>
                  <a:cubicBezTo>
                    <a:pt x="720" y="838"/>
                    <a:pt x="720" y="838"/>
                    <a:pt x="720" y="838"/>
                  </a:cubicBezTo>
                  <a:cubicBezTo>
                    <a:pt x="825" y="749"/>
                    <a:pt x="825" y="749"/>
                    <a:pt x="825" y="749"/>
                  </a:cubicBezTo>
                  <a:lnTo>
                    <a:pt x="852" y="936"/>
                  </a:lnTo>
                  <a:close/>
                  <a:moveTo>
                    <a:pt x="808" y="1006"/>
                  </a:moveTo>
                  <a:cubicBezTo>
                    <a:pt x="641" y="1112"/>
                    <a:pt x="641" y="1112"/>
                    <a:pt x="641" y="1112"/>
                  </a:cubicBezTo>
                  <a:cubicBezTo>
                    <a:pt x="671" y="904"/>
                    <a:pt x="671" y="904"/>
                    <a:pt x="671" y="904"/>
                  </a:cubicBezTo>
                  <a:lnTo>
                    <a:pt x="808" y="1006"/>
                  </a:lnTo>
                  <a:close/>
                  <a:moveTo>
                    <a:pt x="870" y="1064"/>
                  </a:moveTo>
                  <a:cubicBezTo>
                    <a:pt x="910" y="1342"/>
                    <a:pt x="910" y="1342"/>
                    <a:pt x="910" y="1342"/>
                  </a:cubicBezTo>
                  <a:cubicBezTo>
                    <a:pt x="694" y="1176"/>
                    <a:pt x="694" y="1176"/>
                    <a:pt x="694" y="1176"/>
                  </a:cubicBezTo>
                  <a:lnTo>
                    <a:pt x="870" y="1064"/>
                  </a:lnTo>
                  <a:close/>
                  <a:moveTo>
                    <a:pt x="709" y="1602"/>
                  </a:moveTo>
                  <a:cubicBezTo>
                    <a:pt x="925" y="1445"/>
                    <a:pt x="925" y="1445"/>
                    <a:pt x="925" y="1445"/>
                  </a:cubicBezTo>
                  <a:cubicBezTo>
                    <a:pt x="948" y="1602"/>
                    <a:pt x="948" y="1602"/>
                    <a:pt x="948" y="1602"/>
                  </a:cubicBezTo>
                  <a:lnTo>
                    <a:pt x="709" y="1602"/>
                  </a:lnTo>
                  <a:close/>
                  <a:moveTo>
                    <a:pt x="783" y="677"/>
                  </a:moveTo>
                  <a:cubicBezTo>
                    <a:pt x="693" y="754"/>
                    <a:pt x="693" y="754"/>
                    <a:pt x="693" y="754"/>
                  </a:cubicBezTo>
                  <a:cubicBezTo>
                    <a:pt x="708" y="646"/>
                    <a:pt x="708" y="646"/>
                    <a:pt x="708" y="646"/>
                  </a:cubicBezTo>
                  <a:lnTo>
                    <a:pt x="783" y="677"/>
                  </a:lnTo>
                  <a:close/>
                  <a:moveTo>
                    <a:pt x="624" y="1226"/>
                  </a:moveTo>
                  <a:cubicBezTo>
                    <a:pt x="849" y="1399"/>
                    <a:pt x="849" y="1399"/>
                    <a:pt x="849" y="1399"/>
                  </a:cubicBezTo>
                  <a:cubicBezTo>
                    <a:pt x="570" y="1601"/>
                    <a:pt x="570" y="1601"/>
                    <a:pt x="570" y="1601"/>
                  </a:cubicBezTo>
                  <a:lnTo>
                    <a:pt x="624" y="12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6888428" y="1560971"/>
            <a:ext cx="982966" cy="982966"/>
            <a:chOff x="6873914" y="4996920"/>
            <a:chExt cx="982966" cy="982966"/>
          </a:xfrm>
        </p:grpSpPr>
        <p:sp>
          <p:nvSpPr>
            <p:cNvPr id="11" name="椭圆 10"/>
            <p:cNvSpPr/>
            <p:nvPr/>
          </p:nvSpPr>
          <p:spPr>
            <a:xfrm>
              <a:off x="6873914" y="4996920"/>
              <a:ext cx="982966" cy="98296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5" name="Group 5"/>
            <p:cNvGrpSpPr>
              <a:grpSpLocks noChangeAspect="1"/>
            </p:cNvGrpSpPr>
            <p:nvPr/>
          </p:nvGrpSpPr>
          <p:grpSpPr bwMode="auto">
            <a:xfrm>
              <a:off x="7075152" y="5173546"/>
              <a:ext cx="580492" cy="540407"/>
              <a:chOff x="1577" y="314"/>
              <a:chExt cx="782" cy="728"/>
            </a:xfrm>
            <a:solidFill>
              <a:schemeClr val="bg1"/>
            </a:solidFill>
          </p:grpSpPr>
          <p:sp>
            <p:nvSpPr>
              <p:cNvPr id="26" name="Freeform 6"/>
              <p:cNvSpPr>
                <a:spLocks noEditPoints="1"/>
              </p:cNvSpPr>
              <p:nvPr/>
            </p:nvSpPr>
            <p:spPr bwMode="auto">
              <a:xfrm>
                <a:off x="1577" y="314"/>
                <a:ext cx="389" cy="649"/>
              </a:xfrm>
              <a:custGeom>
                <a:avLst/>
                <a:gdLst>
                  <a:gd name="T0" fmla="*/ 22 w 163"/>
                  <a:gd name="T1" fmla="*/ 234 h 272"/>
                  <a:gd name="T2" fmla="*/ 37 w 163"/>
                  <a:gd name="T3" fmla="*/ 219 h 272"/>
                  <a:gd name="T4" fmla="*/ 81 w 163"/>
                  <a:gd name="T5" fmla="*/ 107 h 272"/>
                  <a:gd name="T6" fmla="*/ 125 w 163"/>
                  <a:gd name="T7" fmla="*/ 219 h 272"/>
                  <a:gd name="T8" fmla="*/ 141 w 163"/>
                  <a:gd name="T9" fmla="*/ 234 h 272"/>
                  <a:gd name="T10" fmla="*/ 163 w 163"/>
                  <a:gd name="T11" fmla="*/ 272 h 272"/>
                  <a:gd name="T12" fmla="*/ 153 w 163"/>
                  <a:gd name="T13" fmla="*/ 229 h 272"/>
                  <a:gd name="T14" fmla="*/ 155 w 163"/>
                  <a:gd name="T15" fmla="*/ 209 h 272"/>
                  <a:gd name="T16" fmla="*/ 129 w 163"/>
                  <a:gd name="T17" fmla="*/ 138 h 272"/>
                  <a:gd name="T18" fmla="*/ 143 w 163"/>
                  <a:gd name="T19" fmla="*/ 138 h 272"/>
                  <a:gd name="T20" fmla="*/ 143 w 163"/>
                  <a:gd name="T21" fmla="*/ 149 h 272"/>
                  <a:gd name="T22" fmla="*/ 150 w 163"/>
                  <a:gd name="T23" fmla="*/ 149 h 272"/>
                  <a:gd name="T24" fmla="*/ 150 w 163"/>
                  <a:gd name="T25" fmla="*/ 120 h 272"/>
                  <a:gd name="T26" fmla="*/ 143 w 163"/>
                  <a:gd name="T27" fmla="*/ 120 h 272"/>
                  <a:gd name="T28" fmla="*/ 143 w 163"/>
                  <a:gd name="T29" fmla="*/ 131 h 272"/>
                  <a:gd name="T30" fmla="*/ 126 w 163"/>
                  <a:gd name="T31" fmla="*/ 131 h 272"/>
                  <a:gd name="T32" fmla="*/ 109 w 163"/>
                  <a:gd name="T33" fmla="*/ 85 h 272"/>
                  <a:gd name="T34" fmla="*/ 112 w 163"/>
                  <a:gd name="T35" fmla="*/ 72 h 272"/>
                  <a:gd name="T36" fmla="*/ 84 w 163"/>
                  <a:gd name="T37" fmla="*/ 39 h 272"/>
                  <a:gd name="T38" fmla="*/ 84 w 163"/>
                  <a:gd name="T39" fmla="*/ 0 h 272"/>
                  <a:gd name="T40" fmla="*/ 75 w 163"/>
                  <a:gd name="T41" fmla="*/ 0 h 272"/>
                  <a:gd name="T42" fmla="*/ 75 w 163"/>
                  <a:gd name="T43" fmla="*/ 39 h 272"/>
                  <a:gd name="T44" fmla="*/ 46 w 163"/>
                  <a:gd name="T45" fmla="*/ 72 h 272"/>
                  <a:gd name="T46" fmla="*/ 52 w 163"/>
                  <a:gd name="T47" fmla="*/ 90 h 272"/>
                  <a:gd name="T48" fmla="*/ 37 w 163"/>
                  <a:gd name="T49" fmla="*/ 131 h 272"/>
                  <a:gd name="T50" fmla="*/ 19 w 163"/>
                  <a:gd name="T51" fmla="*/ 131 h 272"/>
                  <a:gd name="T52" fmla="*/ 19 w 163"/>
                  <a:gd name="T53" fmla="*/ 120 h 272"/>
                  <a:gd name="T54" fmla="*/ 12 w 163"/>
                  <a:gd name="T55" fmla="*/ 120 h 272"/>
                  <a:gd name="T56" fmla="*/ 12 w 163"/>
                  <a:gd name="T57" fmla="*/ 149 h 272"/>
                  <a:gd name="T58" fmla="*/ 19 w 163"/>
                  <a:gd name="T59" fmla="*/ 149 h 272"/>
                  <a:gd name="T60" fmla="*/ 19 w 163"/>
                  <a:gd name="T61" fmla="*/ 138 h 272"/>
                  <a:gd name="T62" fmla="*/ 34 w 163"/>
                  <a:gd name="T63" fmla="*/ 138 h 272"/>
                  <a:gd name="T64" fmla="*/ 8 w 163"/>
                  <a:gd name="T65" fmla="*/ 209 h 272"/>
                  <a:gd name="T66" fmla="*/ 10 w 163"/>
                  <a:gd name="T67" fmla="*/ 229 h 272"/>
                  <a:gd name="T68" fmla="*/ 0 w 163"/>
                  <a:gd name="T69" fmla="*/ 272 h 272"/>
                  <a:gd name="T70" fmla="*/ 22 w 163"/>
                  <a:gd name="T71" fmla="*/ 234 h 272"/>
                  <a:gd name="T72" fmla="*/ 80 w 163"/>
                  <a:gd name="T73" fmla="*/ 49 h 272"/>
                  <a:gd name="T74" fmla="*/ 103 w 163"/>
                  <a:gd name="T75" fmla="*/ 72 h 272"/>
                  <a:gd name="T76" fmla="*/ 80 w 163"/>
                  <a:gd name="T77" fmla="*/ 95 h 272"/>
                  <a:gd name="T78" fmla="*/ 57 w 163"/>
                  <a:gd name="T79" fmla="*/ 72 h 272"/>
                  <a:gd name="T80" fmla="*/ 80 w 163"/>
                  <a:gd name="T81" fmla="*/ 4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72">
                    <a:moveTo>
                      <a:pt x="22" y="234"/>
                    </a:moveTo>
                    <a:cubicBezTo>
                      <a:pt x="37" y="219"/>
                      <a:pt x="37" y="219"/>
                      <a:pt x="37" y="219"/>
                    </a:cubicBezTo>
                    <a:cubicBezTo>
                      <a:pt x="81" y="107"/>
                      <a:pt x="81" y="107"/>
                      <a:pt x="81" y="107"/>
                    </a:cubicBezTo>
                    <a:cubicBezTo>
                      <a:pt x="125" y="219"/>
                      <a:pt x="125" y="219"/>
                      <a:pt x="125" y="219"/>
                    </a:cubicBezTo>
                    <a:cubicBezTo>
                      <a:pt x="141" y="234"/>
                      <a:pt x="141" y="234"/>
                      <a:pt x="141" y="234"/>
                    </a:cubicBezTo>
                    <a:cubicBezTo>
                      <a:pt x="163" y="272"/>
                      <a:pt x="163" y="272"/>
                      <a:pt x="163" y="272"/>
                    </a:cubicBezTo>
                    <a:cubicBezTo>
                      <a:pt x="153" y="229"/>
                      <a:pt x="153" y="229"/>
                      <a:pt x="153" y="229"/>
                    </a:cubicBezTo>
                    <a:cubicBezTo>
                      <a:pt x="155" y="209"/>
                      <a:pt x="155" y="209"/>
                      <a:pt x="155" y="209"/>
                    </a:cubicBezTo>
                    <a:cubicBezTo>
                      <a:pt x="129" y="138"/>
                      <a:pt x="129" y="138"/>
                      <a:pt x="129" y="138"/>
                    </a:cubicBezTo>
                    <a:cubicBezTo>
                      <a:pt x="143" y="138"/>
                      <a:pt x="143" y="138"/>
                      <a:pt x="143" y="138"/>
                    </a:cubicBezTo>
                    <a:cubicBezTo>
                      <a:pt x="143" y="149"/>
                      <a:pt x="143" y="149"/>
                      <a:pt x="143" y="149"/>
                    </a:cubicBezTo>
                    <a:cubicBezTo>
                      <a:pt x="150" y="149"/>
                      <a:pt x="150" y="149"/>
                      <a:pt x="150" y="149"/>
                    </a:cubicBezTo>
                    <a:cubicBezTo>
                      <a:pt x="150" y="120"/>
                      <a:pt x="150" y="120"/>
                      <a:pt x="150" y="120"/>
                    </a:cubicBezTo>
                    <a:cubicBezTo>
                      <a:pt x="143" y="120"/>
                      <a:pt x="143" y="120"/>
                      <a:pt x="143" y="120"/>
                    </a:cubicBezTo>
                    <a:cubicBezTo>
                      <a:pt x="143" y="131"/>
                      <a:pt x="143" y="131"/>
                      <a:pt x="143" y="131"/>
                    </a:cubicBezTo>
                    <a:cubicBezTo>
                      <a:pt x="126" y="131"/>
                      <a:pt x="126" y="131"/>
                      <a:pt x="126" y="131"/>
                    </a:cubicBezTo>
                    <a:cubicBezTo>
                      <a:pt x="109" y="85"/>
                      <a:pt x="109" y="85"/>
                      <a:pt x="109" y="85"/>
                    </a:cubicBezTo>
                    <a:cubicBezTo>
                      <a:pt x="111" y="81"/>
                      <a:pt x="112" y="77"/>
                      <a:pt x="112" y="72"/>
                    </a:cubicBezTo>
                    <a:cubicBezTo>
                      <a:pt x="112" y="55"/>
                      <a:pt x="100" y="42"/>
                      <a:pt x="84" y="39"/>
                    </a:cubicBezTo>
                    <a:cubicBezTo>
                      <a:pt x="84" y="0"/>
                      <a:pt x="84" y="0"/>
                      <a:pt x="84" y="0"/>
                    </a:cubicBezTo>
                    <a:cubicBezTo>
                      <a:pt x="75" y="0"/>
                      <a:pt x="75" y="0"/>
                      <a:pt x="75" y="0"/>
                    </a:cubicBezTo>
                    <a:cubicBezTo>
                      <a:pt x="75" y="39"/>
                      <a:pt x="75" y="39"/>
                      <a:pt x="75" y="39"/>
                    </a:cubicBezTo>
                    <a:cubicBezTo>
                      <a:pt x="59" y="42"/>
                      <a:pt x="46" y="55"/>
                      <a:pt x="46" y="72"/>
                    </a:cubicBezTo>
                    <a:cubicBezTo>
                      <a:pt x="46" y="79"/>
                      <a:pt x="48" y="85"/>
                      <a:pt x="52" y="90"/>
                    </a:cubicBezTo>
                    <a:cubicBezTo>
                      <a:pt x="37" y="131"/>
                      <a:pt x="37" y="131"/>
                      <a:pt x="37" y="131"/>
                    </a:cubicBezTo>
                    <a:cubicBezTo>
                      <a:pt x="19" y="131"/>
                      <a:pt x="19" y="131"/>
                      <a:pt x="19" y="131"/>
                    </a:cubicBezTo>
                    <a:cubicBezTo>
                      <a:pt x="19" y="120"/>
                      <a:pt x="19" y="120"/>
                      <a:pt x="19" y="120"/>
                    </a:cubicBezTo>
                    <a:cubicBezTo>
                      <a:pt x="12" y="120"/>
                      <a:pt x="12" y="120"/>
                      <a:pt x="12" y="120"/>
                    </a:cubicBezTo>
                    <a:cubicBezTo>
                      <a:pt x="12" y="149"/>
                      <a:pt x="12" y="149"/>
                      <a:pt x="12" y="149"/>
                    </a:cubicBezTo>
                    <a:cubicBezTo>
                      <a:pt x="19" y="149"/>
                      <a:pt x="19" y="149"/>
                      <a:pt x="19" y="149"/>
                    </a:cubicBezTo>
                    <a:cubicBezTo>
                      <a:pt x="19" y="138"/>
                      <a:pt x="19" y="138"/>
                      <a:pt x="19" y="138"/>
                    </a:cubicBezTo>
                    <a:cubicBezTo>
                      <a:pt x="34" y="138"/>
                      <a:pt x="34" y="138"/>
                      <a:pt x="34" y="138"/>
                    </a:cubicBezTo>
                    <a:cubicBezTo>
                      <a:pt x="8" y="209"/>
                      <a:pt x="8" y="209"/>
                      <a:pt x="8" y="209"/>
                    </a:cubicBezTo>
                    <a:cubicBezTo>
                      <a:pt x="10" y="229"/>
                      <a:pt x="10" y="229"/>
                      <a:pt x="10" y="229"/>
                    </a:cubicBezTo>
                    <a:cubicBezTo>
                      <a:pt x="0" y="272"/>
                      <a:pt x="0" y="272"/>
                      <a:pt x="0" y="272"/>
                    </a:cubicBezTo>
                    <a:lnTo>
                      <a:pt x="22" y="234"/>
                    </a:lnTo>
                    <a:close/>
                    <a:moveTo>
                      <a:pt x="80" y="49"/>
                    </a:moveTo>
                    <a:cubicBezTo>
                      <a:pt x="92" y="49"/>
                      <a:pt x="103" y="59"/>
                      <a:pt x="103" y="72"/>
                    </a:cubicBezTo>
                    <a:cubicBezTo>
                      <a:pt x="103" y="84"/>
                      <a:pt x="92" y="95"/>
                      <a:pt x="80" y="95"/>
                    </a:cubicBezTo>
                    <a:cubicBezTo>
                      <a:pt x="67" y="95"/>
                      <a:pt x="57" y="84"/>
                      <a:pt x="57" y="72"/>
                    </a:cubicBezTo>
                    <a:cubicBezTo>
                      <a:pt x="57" y="59"/>
                      <a:pt x="67" y="49"/>
                      <a:pt x="8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Oval 7"/>
              <p:cNvSpPr>
                <a:spLocks noChangeArrowheads="1"/>
              </p:cNvSpPr>
              <p:nvPr/>
            </p:nvSpPr>
            <p:spPr bwMode="auto">
              <a:xfrm>
                <a:off x="1742" y="460"/>
                <a:ext cx="52" cy="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1599" y="965"/>
                <a:ext cx="345" cy="77"/>
              </a:xfrm>
              <a:custGeom>
                <a:avLst/>
                <a:gdLst>
                  <a:gd name="T0" fmla="*/ 3 w 145"/>
                  <a:gd name="T1" fmla="*/ 0 h 32"/>
                  <a:gd name="T2" fmla="*/ 0 w 145"/>
                  <a:gd name="T3" fmla="*/ 5 h 32"/>
                  <a:gd name="T4" fmla="*/ 74 w 145"/>
                  <a:gd name="T5" fmla="*/ 20 h 32"/>
                  <a:gd name="T6" fmla="*/ 145 w 145"/>
                  <a:gd name="T7" fmla="*/ 5 h 32"/>
                  <a:gd name="T8" fmla="*/ 142 w 145"/>
                  <a:gd name="T9" fmla="*/ 0 h 32"/>
                  <a:gd name="T10" fmla="*/ 3 w 145"/>
                  <a:gd name="T11" fmla="*/ 0 h 32"/>
                </a:gdLst>
                <a:ahLst/>
                <a:cxnLst>
                  <a:cxn ang="0">
                    <a:pos x="T0" y="T1"/>
                  </a:cxn>
                  <a:cxn ang="0">
                    <a:pos x="T2" y="T3"/>
                  </a:cxn>
                  <a:cxn ang="0">
                    <a:pos x="T4" y="T5"/>
                  </a:cxn>
                  <a:cxn ang="0">
                    <a:pos x="T6" y="T7"/>
                  </a:cxn>
                  <a:cxn ang="0">
                    <a:pos x="T8" y="T9"/>
                  </a:cxn>
                  <a:cxn ang="0">
                    <a:pos x="T10" y="T11"/>
                  </a:cxn>
                </a:cxnLst>
                <a:rect l="0" t="0" r="r" b="b"/>
                <a:pathLst>
                  <a:path w="145" h="32">
                    <a:moveTo>
                      <a:pt x="3" y="0"/>
                    </a:moveTo>
                    <a:cubicBezTo>
                      <a:pt x="0" y="5"/>
                      <a:pt x="0" y="5"/>
                      <a:pt x="0" y="5"/>
                    </a:cubicBezTo>
                    <a:cubicBezTo>
                      <a:pt x="1" y="5"/>
                      <a:pt x="32" y="20"/>
                      <a:pt x="74" y="20"/>
                    </a:cubicBezTo>
                    <a:cubicBezTo>
                      <a:pt x="96" y="20"/>
                      <a:pt x="120" y="16"/>
                      <a:pt x="145" y="5"/>
                    </a:cubicBezTo>
                    <a:cubicBezTo>
                      <a:pt x="142" y="0"/>
                      <a:pt x="142" y="0"/>
                      <a:pt x="142" y="0"/>
                    </a:cubicBezTo>
                    <a:cubicBezTo>
                      <a:pt x="71" y="32"/>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9"/>
              <p:cNvSpPr/>
              <p:nvPr/>
            </p:nvSpPr>
            <p:spPr bwMode="auto">
              <a:xfrm>
                <a:off x="1944" y="751"/>
                <a:ext cx="341" cy="150"/>
              </a:xfrm>
              <a:custGeom>
                <a:avLst/>
                <a:gdLst>
                  <a:gd name="T0" fmla="*/ 70 w 143"/>
                  <a:gd name="T1" fmla="*/ 7 h 63"/>
                  <a:gd name="T2" fmla="*/ 54 w 143"/>
                  <a:gd name="T3" fmla="*/ 8 h 63"/>
                  <a:gd name="T4" fmla="*/ 61 w 143"/>
                  <a:gd name="T5" fmla="*/ 1 h 63"/>
                  <a:gd name="T6" fmla="*/ 70 w 143"/>
                  <a:gd name="T7" fmla="*/ 0 h 63"/>
                  <a:gd name="T8" fmla="*/ 142 w 143"/>
                  <a:gd name="T9" fmla="*/ 59 h 63"/>
                  <a:gd name="T10" fmla="*/ 143 w 143"/>
                  <a:gd name="T11" fmla="*/ 63 h 63"/>
                  <a:gd name="T12" fmla="*/ 0 w 143"/>
                  <a:gd name="T13" fmla="*/ 63 h 63"/>
                  <a:gd name="T14" fmla="*/ 6 w 143"/>
                  <a:gd name="T15" fmla="*/ 57 h 63"/>
                  <a:gd name="T16" fmla="*/ 135 w 143"/>
                  <a:gd name="T17" fmla="*/ 57 h 63"/>
                  <a:gd name="T18" fmla="*/ 70 w 143"/>
                  <a:gd name="T19"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63">
                    <a:moveTo>
                      <a:pt x="70" y="7"/>
                    </a:moveTo>
                    <a:cubicBezTo>
                      <a:pt x="64" y="7"/>
                      <a:pt x="59" y="7"/>
                      <a:pt x="54" y="8"/>
                    </a:cubicBezTo>
                    <a:cubicBezTo>
                      <a:pt x="61" y="1"/>
                      <a:pt x="61" y="1"/>
                      <a:pt x="61" y="1"/>
                    </a:cubicBezTo>
                    <a:cubicBezTo>
                      <a:pt x="64" y="1"/>
                      <a:pt x="67" y="0"/>
                      <a:pt x="70" y="0"/>
                    </a:cubicBezTo>
                    <a:cubicBezTo>
                      <a:pt x="104" y="0"/>
                      <a:pt x="135" y="25"/>
                      <a:pt x="142" y="59"/>
                    </a:cubicBezTo>
                    <a:cubicBezTo>
                      <a:pt x="143" y="63"/>
                      <a:pt x="143" y="63"/>
                      <a:pt x="143" y="63"/>
                    </a:cubicBezTo>
                    <a:cubicBezTo>
                      <a:pt x="0" y="63"/>
                      <a:pt x="0" y="63"/>
                      <a:pt x="0" y="63"/>
                    </a:cubicBezTo>
                    <a:cubicBezTo>
                      <a:pt x="6" y="57"/>
                      <a:pt x="6" y="57"/>
                      <a:pt x="6" y="57"/>
                    </a:cubicBezTo>
                    <a:cubicBezTo>
                      <a:pt x="135" y="57"/>
                      <a:pt x="135" y="57"/>
                      <a:pt x="135" y="57"/>
                    </a:cubicBezTo>
                    <a:cubicBezTo>
                      <a:pt x="127" y="27"/>
                      <a:pt x="100" y="7"/>
                      <a:pt x="7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0"/>
              <p:cNvSpPr/>
              <p:nvPr/>
            </p:nvSpPr>
            <p:spPr bwMode="auto">
              <a:xfrm>
                <a:off x="1873" y="684"/>
                <a:ext cx="486" cy="288"/>
              </a:xfrm>
              <a:custGeom>
                <a:avLst/>
                <a:gdLst>
                  <a:gd name="T0" fmla="*/ 14 w 204"/>
                  <a:gd name="T1" fmla="*/ 115 h 121"/>
                  <a:gd name="T2" fmla="*/ 15 w 204"/>
                  <a:gd name="T3" fmla="*/ 106 h 121"/>
                  <a:gd name="T4" fmla="*/ 16 w 204"/>
                  <a:gd name="T5" fmla="*/ 115 h 121"/>
                  <a:gd name="T6" fmla="*/ 22 w 204"/>
                  <a:gd name="T7" fmla="*/ 106 h 121"/>
                  <a:gd name="T8" fmla="*/ 24 w 204"/>
                  <a:gd name="T9" fmla="*/ 115 h 121"/>
                  <a:gd name="T10" fmla="*/ 29 w 204"/>
                  <a:gd name="T11" fmla="*/ 97 h 121"/>
                  <a:gd name="T12" fmla="*/ 31 w 204"/>
                  <a:gd name="T13" fmla="*/ 115 h 121"/>
                  <a:gd name="T14" fmla="*/ 36 w 204"/>
                  <a:gd name="T15" fmla="*/ 106 h 121"/>
                  <a:gd name="T16" fmla="*/ 38 w 204"/>
                  <a:gd name="T17" fmla="*/ 115 h 121"/>
                  <a:gd name="T18" fmla="*/ 45 w 204"/>
                  <a:gd name="T19" fmla="*/ 106 h 121"/>
                  <a:gd name="T20" fmla="*/ 47 w 204"/>
                  <a:gd name="T21" fmla="*/ 115 h 121"/>
                  <a:gd name="T22" fmla="*/ 52 w 204"/>
                  <a:gd name="T23" fmla="*/ 106 h 121"/>
                  <a:gd name="T24" fmla="*/ 55 w 204"/>
                  <a:gd name="T25" fmla="*/ 115 h 121"/>
                  <a:gd name="T26" fmla="*/ 60 w 204"/>
                  <a:gd name="T27" fmla="*/ 97 h 121"/>
                  <a:gd name="T28" fmla="*/ 62 w 204"/>
                  <a:gd name="T29" fmla="*/ 115 h 121"/>
                  <a:gd name="T30" fmla="*/ 68 w 204"/>
                  <a:gd name="T31" fmla="*/ 106 h 121"/>
                  <a:gd name="T32" fmla="*/ 70 w 204"/>
                  <a:gd name="T33" fmla="*/ 115 h 121"/>
                  <a:gd name="T34" fmla="*/ 76 w 204"/>
                  <a:gd name="T35" fmla="*/ 106 h 121"/>
                  <a:gd name="T36" fmla="*/ 79 w 204"/>
                  <a:gd name="T37" fmla="*/ 115 h 121"/>
                  <a:gd name="T38" fmla="*/ 84 w 204"/>
                  <a:gd name="T39" fmla="*/ 106 h 121"/>
                  <a:gd name="T40" fmla="*/ 86 w 204"/>
                  <a:gd name="T41" fmla="*/ 115 h 121"/>
                  <a:gd name="T42" fmla="*/ 92 w 204"/>
                  <a:gd name="T43" fmla="*/ 97 h 121"/>
                  <a:gd name="T44" fmla="*/ 94 w 204"/>
                  <a:gd name="T45" fmla="*/ 115 h 121"/>
                  <a:gd name="T46" fmla="*/ 99 w 204"/>
                  <a:gd name="T47" fmla="*/ 106 h 121"/>
                  <a:gd name="T48" fmla="*/ 102 w 204"/>
                  <a:gd name="T49" fmla="*/ 115 h 121"/>
                  <a:gd name="T50" fmla="*/ 108 w 204"/>
                  <a:gd name="T51" fmla="*/ 106 h 121"/>
                  <a:gd name="T52" fmla="*/ 110 w 204"/>
                  <a:gd name="T53" fmla="*/ 115 h 121"/>
                  <a:gd name="T54" fmla="*/ 116 w 204"/>
                  <a:gd name="T55" fmla="*/ 106 h 121"/>
                  <a:gd name="T56" fmla="*/ 118 w 204"/>
                  <a:gd name="T57" fmla="*/ 115 h 121"/>
                  <a:gd name="T58" fmla="*/ 123 w 204"/>
                  <a:gd name="T59" fmla="*/ 97 h 121"/>
                  <a:gd name="T60" fmla="*/ 125 w 204"/>
                  <a:gd name="T61" fmla="*/ 115 h 121"/>
                  <a:gd name="T62" fmla="*/ 130 w 204"/>
                  <a:gd name="T63" fmla="*/ 106 h 121"/>
                  <a:gd name="T64" fmla="*/ 132 w 204"/>
                  <a:gd name="T65" fmla="*/ 115 h 121"/>
                  <a:gd name="T66" fmla="*/ 138 w 204"/>
                  <a:gd name="T67" fmla="*/ 106 h 121"/>
                  <a:gd name="T68" fmla="*/ 141 w 204"/>
                  <a:gd name="T69" fmla="*/ 115 h 121"/>
                  <a:gd name="T70" fmla="*/ 146 w 204"/>
                  <a:gd name="T71" fmla="*/ 106 h 121"/>
                  <a:gd name="T72" fmla="*/ 148 w 204"/>
                  <a:gd name="T73" fmla="*/ 115 h 121"/>
                  <a:gd name="T74" fmla="*/ 154 w 204"/>
                  <a:gd name="T75" fmla="*/ 97 h 121"/>
                  <a:gd name="T76" fmla="*/ 156 w 204"/>
                  <a:gd name="T77" fmla="*/ 115 h 121"/>
                  <a:gd name="T78" fmla="*/ 162 w 204"/>
                  <a:gd name="T79" fmla="*/ 106 h 121"/>
                  <a:gd name="T80" fmla="*/ 164 w 204"/>
                  <a:gd name="T81" fmla="*/ 115 h 121"/>
                  <a:gd name="T82" fmla="*/ 170 w 204"/>
                  <a:gd name="T83" fmla="*/ 106 h 121"/>
                  <a:gd name="T84" fmla="*/ 172 w 204"/>
                  <a:gd name="T85" fmla="*/ 115 h 121"/>
                  <a:gd name="T86" fmla="*/ 178 w 204"/>
                  <a:gd name="T87" fmla="*/ 106 h 121"/>
                  <a:gd name="T88" fmla="*/ 180 w 204"/>
                  <a:gd name="T89" fmla="*/ 115 h 121"/>
                  <a:gd name="T90" fmla="*/ 186 w 204"/>
                  <a:gd name="T91" fmla="*/ 97 h 121"/>
                  <a:gd name="T92" fmla="*/ 188 w 204"/>
                  <a:gd name="T93" fmla="*/ 115 h 121"/>
                  <a:gd name="T94" fmla="*/ 198 w 204"/>
                  <a:gd name="T95" fmla="*/ 103 h 121"/>
                  <a:gd name="T96" fmla="*/ 120 w 204"/>
                  <a:gd name="T97" fmla="*/ 0 h 121"/>
                  <a:gd name="T98" fmla="*/ 204 w 204"/>
                  <a:gd name="T99" fmla="*/ 121 h 121"/>
                  <a:gd name="T100" fmla="*/ 8 w 204"/>
                  <a:gd name="T101"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121">
                    <a:moveTo>
                      <a:pt x="8" y="115"/>
                    </a:moveTo>
                    <a:cubicBezTo>
                      <a:pt x="14" y="115"/>
                      <a:pt x="14" y="115"/>
                      <a:pt x="14" y="115"/>
                    </a:cubicBezTo>
                    <a:cubicBezTo>
                      <a:pt x="14" y="106"/>
                      <a:pt x="14" y="106"/>
                      <a:pt x="14" y="106"/>
                    </a:cubicBezTo>
                    <a:cubicBezTo>
                      <a:pt x="15" y="106"/>
                      <a:pt x="15" y="106"/>
                      <a:pt x="15" y="106"/>
                    </a:cubicBezTo>
                    <a:cubicBezTo>
                      <a:pt x="16" y="106"/>
                      <a:pt x="16" y="106"/>
                      <a:pt x="16" y="106"/>
                    </a:cubicBezTo>
                    <a:cubicBezTo>
                      <a:pt x="16" y="115"/>
                      <a:pt x="16" y="115"/>
                      <a:pt x="16" y="115"/>
                    </a:cubicBezTo>
                    <a:cubicBezTo>
                      <a:pt x="22" y="115"/>
                      <a:pt x="22" y="115"/>
                      <a:pt x="22" y="115"/>
                    </a:cubicBezTo>
                    <a:cubicBezTo>
                      <a:pt x="22" y="106"/>
                      <a:pt x="22" y="106"/>
                      <a:pt x="22" y="106"/>
                    </a:cubicBezTo>
                    <a:cubicBezTo>
                      <a:pt x="24" y="106"/>
                      <a:pt x="24" y="106"/>
                      <a:pt x="24" y="106"/>
                    </a:cubicBezTo>
                    <a:cubicBezTo>
                      <a:pt x="24" y="115"/>
                      <a:pt x="24" y="115"/>
                      <a:pt x="24" y="115"/>
                    </a:cubicBezTo>
                    <a:cubicBezTo>
                      <a:pt x="29" y="115"/>
                      <a:pt x="29" y="115"/>
                      <a:pt x="29" y="115"/>
                    </a:cubicBezTo>
                    <a:cubicBezTo>
                      <a:pt x="29" y="97"/>
                      <a:pt x="29" y="97"/>
                      <a:pt x="29" y="97"/>
                    </a:cubicBezTo>
                    <a:cubicBezTo>
                      <a:pt x="31" y="97"/>
                      <a:pt x="31" y="97"/>
                      <a:pt x="31" y="97"/>
                    </a:cubicBezTo>
                    <a:cubicBezTo>
                      <a:pt x="31" y="115"/>
                      <a:pt x="31" y="115"/>
                      <a:pt x="31" y="115"/>
                    </a:cubicBezTo>
                    <a:cubicBezTo>
                      <a:pt x="36" y="115"/>
                      <a:pt x="36" y="115"/>
                      <a:pt x="36" y="115"/>
                    </a:cubicBezTo>
                    <a:cubicBezTo>
                      <a:pt x="36" y="106"/>
                      <a:pt x="36" y="106"/>
                      <a:pt x="36" y="106"/>
                    </a:cubicBezTo>
                    <a:cubicBezTo>
                      <a:pt x="38" y="106"/>
                      <a:pt x="38" y="106"/>
                      <a:pt x="38" y="106"/>
                    </a:cubicBezTo>
                    <a:cubicBezTo>
                      <a:pt x="38" y="115"/>
                      <a:pt x="38" y="115"/>
                      <a:pt x="38" y="115"/>
                    </a:cubicBezTo>
                    <a:cubicBezTo>
                      <a:pt x="45" y="115"/>
                      <a:pt x="45" y="115"/>
                      <a:pt x="45" y="115"/>
                    </a:cubicBezTo>
                    <a:cubicBezTo>
                      <a:pt x="45" y="106"/>
                      <a:pt x="45" y="106"/>
                      <a:pt x="45" y="106"/>
                    </a:cubicBezTo>
                    <a:cubicBezTo>
                      <a:pt x="47" y="106"/>
                      <a:pt x="47" y="106"/>
                      <a:pt x="47" y="106"/>
                    </a:cubicBezTo>
                    <a:cubicBezTo>
                      <a:pt x="47" y="115"/>
                      <a:pt x="47" y="115"/>
                      <a:pt x="47" y="115"/>
                    </a:cubicBezTo>
                    <a:cubicBezTo>
                      <a:pt x="52" y="115"/>
                      <a:pt x="52" y="115"/>
                      <a:pt x="52" y="115"/>
                    </a:cubicBezTo>
                    <a:cubicBezTo>
                      <a:pt x="52" y="106"/>
                      <a:pt x="52" y="106"/>
                      <a:pt x="52" y="106"/>
                    </a:cubicBezTo>
                    <a:cubicBezTo>
                      <a:pt x="55" y="106"/>
                      <a:pt x="55" y="106"/>
                      <a:pt x="55" y="106"/>
                    </a:cubicBezTo>
                    <a:cubicBezTo>
                      <a:pt x="55" y="115"/>
                      <a:pt x="55" y="115"/>
                      <a:pt x="55" y="115"/>
                    </a:cubicBezTo>
                    <a:cubicBezTo>
                      <a:pt x="60" y="115"/>
                      <a:pt x="60" y="115"/>
                      <a:pt x="60" y="115"/>
                    </a:cubicBezTo>
                    <a:cubicBezTo>
                      <a:pt x="60" y="97"/>
                      <a:pt x="60" y="97"/>
                      <a:pt x="60" y="97"/>
                    </a:cubicBezTo>
                    <a:cubicBezTo>
                      <a:pt x="62" y="97"/>
                      <a:pt x="62" y="97"/>
                      <a:pt x="62" y="97"/>
                    </a:cubicBezTo>
                    <a:cubicBezTo>
                      <a:pt x="62" y="115"/>
                      <a:pt x="62" y="115"/>
                      <a:pt x="62" y="115"/>
                    </a:cubicBezTo>
                    <a:cubicBezTo>
                      <a:pt x="68" y="115"/>
                      <a:pt x="68" y="115"/>
                      <a:pt x="68" y="115"/>
                    </a:cubicBezTo>
                    <a:cubicBezTo>
                      <a:pt x="68" y="106"/>
                      <a:pt x="68" y="106"/>
                      <a:pt x="68" y="106"/>
                    </a:cubicBezTo>
                    <a:cubicBezTo>
                      <a:pt x="70" y="106"/>
                      <a:pt x="70" y="106"/>
                      <a:pt x="70" y="106"/>
                    </a:cubicBezTo>
                    <a:cubicBezTo>
                      <a:pt x="70" y="115"/>
                      <a:pt x="70" y="115"/>
                      <a:pt x="70" y="115"/>
                    </a:cubicBezTo>
                    <a:cubicBezTo>
                      <a:pt x="76" y="115"/>
                      <a:pt x="76" y="115"/>
                      <a:pt x="76" y="115"/>
                    </a:cubicBezTo>
                    <a:cubicBezTo>
                      <a:pt x="76" y="106"/>
                      <a:pt x="76" y="106"/>
                      <a:pt x="76" y="106"/>
                    </a:cubicBezTo>
                    <a:cubicBezTo>
                      <a:pt x="79" y="106"/>
                      <a:pt x="79" y="106"/>
                      <a:pt x="79" y="106"/>
                    </a:cubicBezTo>
                    <a:cubicBezTo>
                      <a:pt x="79" y="115"/>
                      <a:pt x="79" y="115"/>
                      <a:pt x="79" y="115"/>
                    </a:cubicBezTo>
                    <a:cubicBezTo>
                      <a:pt x="84" y="115"/>
                      <a:pt x="84" y="115"/>
                      <a:pt x="84" y="115"/>
                    </a:cubicBezTo>
                    <a:cubicBezTo>
                      <a:pt x="84" y="106"/>
                      <a:pt x="84" y="106"/>
                      <a:pt x="84" y="106"/>
                    </a:cubicBezTo>
                    <a:cubicBezTo>
                      <a:pt x="86" y="106"/>
                      <a:pt x="86" y="106"/>
                      <a:pt x="86" y="106"/>
                    </a:cubicBezTo>
                    <a:cubicBezTo>
                      <a:pt x="86" y="115"/>
                      <a:pt x="86" y="115"/>
                      <a:pt x="86" y="115"/>
                    </a:cubicBezTo>
                    <a:cubicBezTo>
                      <a:pt x="92" y="115"/>
                      <a:pt x="92" y="115"/>
                      <a:pt x="92" y="115"/>
                    </a:cubicBezTo>
                    <a:cubicBezTo>
                      <a:pt x="92" y="97"/>
                      <a:pt x="92" y="97"/>
                      <a:pt x="92" y="97"/>
                    </a:cubicBezTo>
                    <a:cubicBezTo>
                      <a:pt x="94" y="97"/>
                      <a:pt x="94" y="97"/>
                      <a:pt x="94" y="97"/>
                    </a:cubicBezTo>
                    <a:cubicBezTo>
                      <a:pt x="94" y="115"/>
                      <a:pt x="94" y="115"/>
                      <a:pt x="94" y="115"/>
                    </a:cubicBezTo>
                    <a:cubicBezTo>
                      <a:pt x="99" y="115"/>
                      <a:pt x="99" y="115"/>
                      <a:pt x="99" y="115"/>
                    </a:cubicBezTo>
                    <a:cubicBezTo>
                      <a:pt x="99" y="106"/>
                      <a:pt x="99" y="106"/>
                      <a:pt x="99" y="106"/>
                    </a:cubicBezTo>
                    <a:cubicBezTo>
                      <a:pt x="102" y="106"/>
                      <a:pt x="102" y="106"/>
                      <a:pt x="102" y="106"/>
                    </a:cubicBezTo>
                    <a:cubicBezTo>
                      <a:pt x="102" y="115"/>
                      <a:pt x="102" y="115"/>
                      <a:pt x="102" y="115"/>
                    </a:cubicBezTo>
                    <a:cubicBezTo>
                      <a:pt x="108" y="115"/>
                      <a:pt x="108" y="115"/>
                      <a:pt x="108" y="115"/>
                    </a:cubicBezTo>
                    <a:cubicBezTo>
                      <a:pt x="108" y="106"/>
                      <a:pt x="108" y="106"/>
                      <a:pt x="108" y="106"/>
                    </a:cubicBezTo>
                    <a:cubicBezTo>
                      <a:pt x="110" y="106"/>
                      <a:pt x="110" y="106"/>
                      <a:pt x="110" y="106"/>
                    </a:cubicBezTo>
                    <a:cubicBezTo>
                      <a:pt x="110" y="115"/>
                      <a:pt x="110" y="115"/>
                      <a:pt x="110" y="115"/>
                    </a:cubicBezTo>
                    <a:cubicBezTo>
                      <a:pt x="116" y="115"/>
                      <a:pt x="116" y="115"/>
                      <a:pt x="116" y="115"/>
                    </a:cubicBezTo>
                    <a:cubicBezTo>
                      <a:pt x="116" y="106"/>
                      <a:pt x="116" y="106"/>
                      <a:pt x="116" y="106"/>
                    </a:cubicBezTo>
                    <a:cubicBezTo>
                      <a:pt x="118" y="106"/>
                      <a:pt x="118" y="106"/>
                      <a:pt x="118" y="106"/>
                    </a:cubicBezTo>
                    <a:cubicBezTo>
                      <a:pt x="118" y="115"/>
                      <a:pt x="118" y="115"/>
                      <a:pt x="118" y="115"/>
                    </a:cubicBezTo>
                    <a:cubicBezTo>
                      <a:pt x="123" y="115"/>
                      <a:pt x="123" y="115"/>
                      <a:pt x="123" y="115"/>
                    </a:cubicBezTo>
                    <a:cubicBezTo>
                      <a:pt x="123" y="97"/>
                      <a:pt x="123" y="97"/>
                      <a:pt x="123" y="97"/>
                    </a:cubicBezTo>
                    <a:cubicBezTo>
                      <a:pt x="125" y="97"/>
                      <a:pt x="125" y="97"/>
                      <a:pt x="125" y="97"/>
                    </a:cubicBezTo>
                    <a:cubicBezTo>
                      <a:pt x="125" y="115"/>
                      <a:pt x="125" y="115"/>
                      <a:pt x="125" y="115"/>
                    </a:cubicBezTo>
                    <a:cubicBezTo>
                      <a:pt x="130" y="115"/>
                      <a:pt x="130" y="115"/>
                      <a:pt x="130" y="115"/>
                    </a:cubicBezTo>
                    <a:cubicBezTo>
                      <a:pt x="130" y="106"/>
                      <a:pt x="130" y="106"/>
                      <a:pt x="130" y="106"/>
                    </a:cubicBezTo>
                    <a:cubicBezTo>
                      <a:pt x="132" y="106"/>
                      <a:pt x="132" y="106"/>
                      <a:pt x="132" y="106"/>
                    </a:cubicBezTo>
                    <a:cubicBezTo>
                      <a:pt x="132" y="115"/>
                      <a:pt x="132" y="115"/>
                      <a:pt x="132" y="115"/>
                    </a:cubicBezTo>
                    <a:cubicBezTo>
                      <a:pt x="138" y="115"/>
                      <a:pt x="138" y="115"/>
                      <a:pt x="138" y="115"/>
                    </a:cubicBezTo>
                    <a:cubicBezTo>
                      <a:pt x="138" y="106"/>
                      <a:pt x="138" y="106"/>
                      <a:pt x="138" y="106"/>
                    </a:cubicBezTo>
                    <a:cubicBezTo>
                      <a:pt x="141" y="106"/>
                      <a:pt x="141" y="106"/>
                      <a:pt x="141" y="106"/>
                    </a:cubicBezTo>
                    <a:cubicBezTo>
                      <a:pt x="141" y="115"/>
                      <a:pt x="141" y="115"/>
                      <a:pt x="141" y="115"/>
                    </a:cubicBezTo>
                    <a:cubicBezTo>
                      <a:pt x="146" y="115"/>
                      <a:pt x="146" y="115"/>
                      <a:pt x="146" y="115"/>
                    </a:cubicBezTo>
                    <a:cubicBezTo>
                      <a:pt x="146" y="106"/>
                      <a:pt x="146" y="106"/>
                      <a:pt x="146" y="106"/>
                    </a:cubicBezTo>
                    <a:cubicBezTo>
                      <a:pt x="148" y="106"/>
                      <a:pt x="148" y="106"/>
                      <a:pt x="148" y="106"/>
                    </a:cubicBezTo>
                    <a:cubicBezTo>
                      <a:pt x="148" y="115"/>
                      <a:pt x="148" y="115"/>
                      <a:pt x="148" y="115"/>
                    </a:cubicBezTo>
                    <a:cubicBezTo>
                      <a:pt x="154" y="115"/>
                      <a:pt x="154" y="115"/>
                      <a:pt x="154" y="115"/>
                    </a:cubicBezTo>
                    <a:cubicBezTo>
                      <a:pt x="154" y="97"/>
                      <a:pt x="154" y="97"/>
                      <a:pt x="154" y="97"/>
                    </a:cubicBezTo>
                    <a:cubicBezTo>
                      <a:pt x="156" y="97"/>
                      <a:pt x="156" y="97"/>
                      <a:pt x="156" y="97"/>
                    </a:cubicBezTo>
                    <a:cubicBezTo>
                      <a:pt x="156" y="115"/>
                      <a:pt x="156" y="115"/>
                      <a:pt x="156" y="115"/>
                    </a:cubicBezTo>
                    <a:cubicBezTo>
                      <a:pt x="162" y="115"/>
                      <a:pt x="162" y="115"/>
                      <a:pt x="162" y="115"/>
                    </a:cubicBezTo>
                    <a:cubicBezTo>
                      <a:pt x="162" y="106"/>
                      <a:pt x="162" y="106"/>
                      <a:pt x="162" y="106"/>
                    </a:cubicBezTo>
                    <a:cubicBezTo>
                      <a:pt x="164" y="106"/>
                      <a:pt x="164" y="106"/>
                      <a:pt x="164" y="106"/>
                    </a:cubicBezTo>
                    <a:cubicBezTo>
                      <a:pt x="164" y="115"/>
                      <a:pt x="164" y="115"/>
                      <a:pt x="164" y="115"/>
                    </a:cubicBezTo>
                    <a:cubicBezTo>
                      <a:pt x="170" y="115"/>
                      <a:pt x="170" y="115"/>
                      <a:pt x="170" y="115"/>
                    </a:cubicBezTo>
                    <a:cubicBezTo>
                      <a:pt x="170" y="106"/>
                      <a:pt x="170" y="106"/>
                      <a:pt x="170" y="106"/>
                    </a:cubicBezTo>
                    <a:cubicBezTo>
                      <a:pt x="172" y="106"/>
                      <a:pt x="172" y="106"/>
                      <a:pt x="172" y="106"/>
                    </a:cubicBezTo>
                    <a:cubicBezTo>
                      <a:pt x="172" y="115"/>
                      <a:pt x="172" y="115"/>
                      <a:pt x="172" y="115"/>
                    </a:cubicBezTo>
                    <a:cubicBezTo>
                      <a:pt x="178" y="115"/>
                      <a:pt x="178" y="115"/>
                      <a:pt x="178" y="115"/>
                    </a:cubicBezTo>
                    <a:cubicBezTo>
                      <a:pt x="178" y="106"/>
                      <a:pt x="178" y="106"/>
                      <a:pt x="178" y="106"/>
                    </a:cubicBezTo>
                    <a:cubicBezTo>
                      <a:pt x="180" y="106"/>
                      <a:pt x="180" y="106"/>
                      <a:pt x="180" y="106"/>
                    </a:cubicBezTo>
                    <a:cubicBezTo>
                      <a:pt x="180" y="115"/>
                      <a:pt x="180" y="115"/>
                      <a:pt x="180" y="115"/>
                    </a:cubicBezTo>
                    <a:cubicBezTo>
                      <a:pt x="186" y="115"/>
                      <a:pt x="186" y="115"/>
                      <a:pt x="186" y="115"/>
                    </a:cubicBezTo>
                    <a:cubicBezTo>
                      <a:pt x="186" y="97"/>
                      <a:pt x="186" y="97"/>
                      <a:pt x="186" y="97"/>
                    </a:cubicBezTo>
                    <a:cubicBezTo>
                      <a:pt x="188" y="97"/>
                      <a:pt x="188" y="97"/>
                      <a:pt x="188" y="97"/>
                    </a:cubicBezTo>
                    <a:cubicBezTo>
                      <a:pt x="188" y="115"/>
                      <a:pt x="188" y="115"/>
                      <a:pt x="188" y="115"/>
                    </a:cubicBezTo>
                    <a:cubicBezTo>
                      <a:pt x="198" y="115"/>
                      <a:pt x="198" y="115"/>
                      <a:pt x="198" y="115"/>
                    </a:cubicBezTo>
                    <a:cubicBezTo>
                      <a:pt x="198" y="103"/>
                      <a:pt x="198" y="103"/>
                      <a:pt x="198" y="103"/>
                    </a:cubicBezTo>
                    <a:cubicBezTo>
                      <a:pt x="198" y="54"/>
                      <a:pt x="162" y="13"/>
                      <a:pt x="115" y="6"/>
                    </a:cubicBezTo>
                    <a:cubicBezTo>
                      <a:pt x="120" y="0"/>
                      <a:pt x="120" y="0"/>
                      <a:pt x="120" y="0"/>
                    </a:cubicBezTo>
                    <a:cubicBezTo>
                      <a:pt x="168" y="10"/>
                      <a:pt x="204" y="52"/>
                      <a:pt x="204" y="103"/>
                    </a:cubicBezTo>
                    <a:cubicBezTo>
                      <a:pt x="204" y="121"/>
                      <a:pt x="204" y="121"/>
                      <a:pt x="204" y="121"/>
                    </a:cubicBezTo>
                    <a:cubicBezTo>
                      <a:pt x="0" y="121"/>
                      <a:pt x="0" y="121"/>
                      <a:pt x="0" y="121"/>
                    </a:cubicBezTo>
                    <a:cubicBezTo>
                      <a:pt x="8" y="113"/>
                      <a:pt x="8" y="113"/>
                      <a:pt x="8" y="113"/>
                    </a:cubicBezTo>
                    <a:cubicBezTo>
                      <a:pt x="8" y="115"/>
                      <a:pt x="8" y="115"/>
                      <a:pt x="8"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
              <p:cNvSpPr/>
              <p:nvPr/>
            </p:nvSpPr>
            <p:spPr bwMode="auto">
              <a:xfrm>
                <a:off x="1839" y="415"/>
                <a:ext cx="189" cy="367"/>
              </a:xfrm>
              <a:custGeom>
                <a:avLst/>
                <a:gdLst>
                  <a:gd name="T0" fmla="*/ 74 w 79"/>
                  <a:gd name="T1" fmla="*/ 78 h 154"/>
                  <a:gd name="T2" fmla="*/ 67 w 79"/>
                  <a:gd name="T3" fmla="*/ 80 h 154"/>
                  <a:gd name="T4" fmla="*/ 70 w 79"/>
                  <a:gd name="T5" fmla="*/ 74 h 154"/>
                  <a:gd name="T6" fmla="*/ 63 w 79"/>
                  <a:gd name="T7" fmla="*/ 76 h 154"/>
                  <a:gd name="T8" fmla="*/ 66 w 79"/>
                  <a:gd name="T9" fmla="*/ 70 h 154"/>
                  <a:gd name="T10" fmla="*/ 60 w 79"/>
                  <a:gd name="T11" fmla="*/ 72 h 154"/>
                  <a:gd name="T12" fmla="*/ 63 w 79"/>
                  <a:gd name="T13" fmla="*/ 67 h 154"/>
                  <a:gd name="T14" fmla="*/ 51 w 79"/>
                  <a:gd name="T15" fmla="*/ 72 h 154"/>
                  <a:gd name="T16" fmla="*/ 59 w 79"/>
                  <a:gd name="T17" fmla="*/ 63 h 154"/>
                  <a:gd name="T18" fmla="*/ 53 w 79"/>
                  <a:gd name="T19" fmla="*/ 65 h 154"/>
                  <a:gd name="T20" fmla="*/ 56 w 79"/>
                  <a:gd name="T21" fmla="*/ 60 h 154"/>
                  <a:gd name="T22" fmla="*/ 49 w 79"/>
                  <a:gd name="T23" fmla="*/ 61 h 154"/>
                  <a:gd name="T24" fmla="*/ 52 w 79"/>
                  <a:gd name="T25" fmla="*/ 56 h 154"/>
                  <a:gd name="T26" fmla="*/ 45 w 79"/>
                  <a:gd name="T27" fmla="*/ 57 h 154"/>
                  <a:gd name="T28" fmla="*/ 48 w 79"/>
                  <a:gd name="T29" fmla="*/ 52 h 154"/>
                  <a:gd name="T30" fmla="*/ 37 w 79"/>
                  <a:gd name="T31" fmla="*/ 58 h 154"/>
                  <a:gd name="T32" fmla="*/ 45 w 79"/>
                  <a:gd name="T33" fmla="*/ 49 h 154"/>
                  <a:gd name="T34" fmla="*/ 38 w 79"/>
                  <a:gd name="T35" fmla="*/ 51 h 154"/>
                  <a:gd name="T36" fmla="*/ 41 w 79"/>
                  <a:gd name="T37" fmla="*/ 45 h 154"/>
                  <a:gd name="T38" fmla="*/ 34 w 79"/>
                  <a:gd name="T39" fmla="*/ 47 h 154"/>
                  <a:gd name="T40" fmla="*/ 37 w 79"/>
                  <a:gd name="T41" fmla="*/ 41 h 154"/>
                  <a:gd name="T42" fmla="*/ 30 w 79"/>
                  <a:gd name="T43" fmla="*/ 43 h 154"/>
                  <a:gd name="T44" fmla="*/ 34 w 79"/>
                  <a:gd name="T45" fmla="*/ 38 h 154"/>
                  <a:gd name="T46" fmla="*/ 22 w 79"/>
                  <a:gd name="T47" fmla="*/ 43 h 154"/>
                  <a:gd name="T48" fmla="*/ 30 w 79"/>
                  <a:gd name="T49" fmla="*/ 34 h 154"/>
                  <a:gd name="T50" fmla="*/ 23 w 79"/>
                  <a:gd name="T51" fmla="*/ 35 h 154"/>
                  <a:gd name="T52" fmla="*/ 26 w 79"/>
                  <a:gd name="T53" fmla="*/ 30 h 154"/>
                  <a:gd name="T54" fmla="*/ 19 w 79"/>
                  <a:gd name="T55" fmla="*/ 31 h 154"/>
                  <a:gd name="T56" fmla="*/ 22 w 79"/>
                  <a:gd name="T57" fmla="*/ 26 h 154"/>
                  <a:gd name="T58" fmla="*/ 15 w 79"/>
                  <a:gd name="T59" fmla="*/ 28 h 154"/>
                  <a:gd name="T60" fmla="*/ 18 w 79"/>
                  <a:gd name="T61" fmla="*/ 22 h 154"/>
                  <a:gd name="T62" fmla="*/ 7 w 79"/>
                  <a:gd name="T63" fmla="*/ 28 h 154"/>
                  <a:gd name="T64" fmla="*/ 15 w 79"/>
                  <a:gd name="T65" fmla="*/ 19 h 154"/>
                  <a:gd name="T66" fmla="*/ 5 w 79"/>
                  <a:gd name="T67" fmla="*/ 148 h 154"/>
                  <a:gd name="T68" fmla="*/ 0 w 79"/>
                  <a:gd name="T69" fmla="*/ 3 h 154"/>
                  <a:gd name="T70" fmla="*/ 4 w 79"/>
                  <a:gd name="T71" fmla="*/ 1 h 154"/>
                  <a:gd name="T72" fmla="*/ 66 w 79"/>
                  <a:gd name="T73" fmla="*/ 8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54">
                    <a:moveTo>
                      <a:pt x="66" y="87"/>
                    </a:moveTo>
                    <a:cubicBezTo>
                      <a:pt x="74" y="78"/>
                      <a:pt x="74" y="78"/>
                      <a:pt x="74" y="78"/>
                    </a:cubicBezTo>
                    <a:cubicBezTo>
                      <a:pt x="71" y="75"/>
                      <a:pt x="71" y="75"/>
                      <a:pt x="71" y="75"/>
                    </a:cubicBezTo>
                    <a:cubicBezTo>
                      <a:pt x="67" y="80"/>
                      <a:pt x="67" y="80"/>
                      <a:pt x="67" y="80"/>
                    </a:cubicBezTo>
                    <a:cubicBezTo>
                      <a:pt x="66" y="79"/>
                      <a:pt x="66" y="79"/>
                      <a:pt x="66" y="79"/>
                    </a:cubicBezTo>
                    <a:cubicBezTo>
                      <a:pt x="70" y="74"/>
                      <a:pt x="70" y="74"/>
                      <a:pt x="70" y="74"/>
                    </a:cubicBezTo>
                    <a:cubicBezTo>
                      <a:pt x="67" y="71"/>
                      <a:pt x="67" y="71"/>
                      <a:pt x="67" y="71"/>
                    </a:cubicBezTo>
                    <a:cubicBezTo>
                      <a:pt x="63" y="76"/>
                      <a:pt x="63" y="76"/>
                      <a:pt x="63" y="76"/>
                    </a:cubicBezTo>
                    <a:cubicBezTo>
                      <a:pt x="62" y="75"/>
                      <a:pt x="62" y="75"/>
                      <a:pt x="62" y="75"/>
                    </a:cubicBezTo>
                    <a:cubicBezTo>
                      <a:pt x="66" y="70"/>
                      <a:pt x="66" y="70"/>
                      <a:pt x="66" y="70"/>
                    </a:cubicBezTo>
                    <a:cubicBezTo>
                      <a:pt x="64" y="68"/>
                      <a:pt x="64" y="68"/>
                      <a:pt x="64" y="68"/>
                    </a:cubicBezTo>
                    <a:cubicBezTo>
                      <a:pt x="60" y="72"/>
                      <a:pt x="60" y="72"/>
                      <a:pt x="60" y="72"/>
                    </a:cubicBezTo>
                    <a:cubicBezTo>
                      <a:pt x="58" y="71"/>
                      <a:pt x="58" y="71"/>
                      <a:pt x="58" y="71"/>
                    </a:cubicBezTo>
                    <a:cubicBezTo>
                      <a:pt x="63" y="67"/>
                      <a:pt x="63" y="67"/>
                      <a:pt x="63" y="67"/>
                    </a:cubicBezTo>
                    <a:cubicBezTo>
                      <a:pt x="60" y="64"/>
                      <a:pt x="60" y="64"/>
                      <a:pt x="60" y="64"/>
                    </a:cubicBezTo>
                    <a:cubicBezTo>
                      <a:pt x="51" y="72"/>
                      <a:pt x="51" y="72"/>
                      <a:pt x="51" y="72"/>
                    </a:cubicBezTo>
                    <a:cubicBezTo>
                      <a:pt x="50" y="71"/>
                      <a:pt x="50" y="71"/>
                      <a:pt x="50" y="71"/>
                    </a:cubicBezTo>
                    <a:cubicBezTo>
                      <a:pt x="59" y="63"/>
                      <a:pt x="59" y="63"/>
                      <a:pt x="59" y="63"/>
                    </a:cubicBezTo>
                    <a:cubicBezTo>
                      <a:pt x="57" y="61"/>
                      <a:pt x="57" y="61"/>
                      <a:pt x="57" y="61"/>
                    </a:cubicBezTo>
                    <a:cubicBezTo>
                      <a:pt x="53" y="65"/>
                      <a:pt x="53" y="65"/>
                      <a:pt x="53" y="65"/>
                    </a:cubicBezTo>
                    <a:cubicBezTo>
                      <a:pt x="52" y="64"/>
                      <a:pt x="52" y="64"/>
                      <a:pt x="52" y="64"/>
                    </a:cubicBezTo>
                    <a:cubicBezTo>
                      <a:pt x="56" y="60"/>
                      <a:pt x="56" y="60"/>
                      <a:pt x="56" y="60"/>
                    </a:cubicBezTo>
                    <a:cubicBezTo>
                      <a:pt x="53" y="57"/>
                      <a:pt x="53" y="57"/>
                      <a:pt x="53" y="57"/>
                    </a:cubicBezTo>
                    <a:cubicBezTo>
                      <a:pt x="49" y="61"/>
                      <a:pt x="49" y="61"/>
                      <a:pt x="49" y="61"/>
                    </a:cubicBezTo>
                    <a:cubicBezTo>
                      <a:pt x="48" y="60"/>
                      <a:pt x="48" y="60"/>
                      <a:pt x="48" y="60"/>
                    </a:cubicBezTo>
                    <a:cubicBezTo>
                      <a:pt x="52" y="56"/>
                      <a:pt x="52" y="56"/>
                      <a:pt x="52" y="56"/>
                    </a:cubicBezTo>
                    <a:cubicBezTo>
                      <a:pt x="49" y="53"/>
                      <a:pt x="49" y="53"/>
                      <a:pt x="49" y="53"/>
                    </a:cubicBezTo>
                    <a:cubicBezTo>
                      <a:pt x="45" y="57"/>
                      <a:pt x="45" y="57"/>
                      <a:pt x="45" y="57"/>
                    </a:cubicBezTo>
                    <a:cubicBezTo>
                      <a:pt x="44" y="56"/>
                      <a:pt x="44" y="56"/>
                      <a:pt x="44" y="56"/>
                    </a:cubicBezTo>
                    <a:cubicBezTo>
                      <a:pt x="48" y="52"/>
                      <a:pt x="48" y="52"/>
                      <a:pt x="48" y="52"/>
                    </a:cubicBezTo>
                    <a:cubicBezTo>
                      <a:pt x="46" y="50"/>
                      <a:pt x="46" y="50"/>
                      <a:pt x="46" y="50"/>
                    </a:cubicBezTo>
                    <a:cubicBezTo>
                      <a:pt x="37" y="58"/>
                      <a:pt x="37" y="58"/>
                      <a:pt x="37" y="58"/>
                    </a:cubicBezTo>
                    <a:cubicBezTo>
                      <a:pt x="36" y="57"/>
                      <a:pt x="36" y="57"/>
                      <a:pt x="36" y="57"/>
                    </a:cubicBezTo>
                    <a:cubicBezTo>
                      <a:pt x="45" y="49"/>
                      <a:pt x="45" y="49"/>
                      <a:pt x="45" y="49"/>
                    </a:cubicBezTo>
                    <a:cubicBezTo>
                      <a:pt x="42" y="46"/>
                      <a:pt x="42" y="46"/>
                      <a:pt x="42" y="46"/>
                    </a:cubicBezTo>
                    <a:cubicBezTo>
                      <a:pt x="38" y="51"/>
                      <a:pt x="38" y="51"/>
                      <a:pt x="38" y="51"/>
                    </a:cubicBezTo>
                    <a:cubicBezTo>
                      <a:pt x="37" y="50"/>
                      <a:pt x="37" y="50"/>
                      <a:pt x="37" y="50"/>
                    </a:cubicBezTo>
                    <a:cubicBezTo>
                      <a:pt x="41" y="45"/>
                      <a:pt x="41" y="45"/>
                      <a:pt x="41" y="45"/>
                    </a:cubicBezTo>
                    <a:cubicBezTo>
                      <a:pt x="38" y="42"/>
                      <a:pt x="38" y="42"/>
                      <a:pt x="38" y="42"/>
                    </a:cubicBezTo>
                    <a:cubicBezTo>
                      <a:pt x="34" y="47"/>
                      <a:pt x="34" y="47"/>
                      <a:pt x="34" y="47"/>
                    </a:cubicBezTo>
                    <a:cubicBezTo>
                      <a:pt x="33" y="46"/>
                      <a:pt x="33" y="46"/>
                      <a:pt x="33" y="46"/>
                    </a:cubicBezTo>
                    <a:cubicBezTo>
                      <a:pt x="37" y="41"/>
                      <a:pt x="37" y="41"/>
                      <a:pt x="37" y="41"/>
                    </a:cubicBezTo>
                    <a:cubicBezTo>
                      <a:pt x="35" y="39"/>
                      <a:pt x="35" y="39"/>
                      <a:pt x="35" y="39"/>
                    </a:cubicBezTo>
                    <a:cubicBezTo>
                      <a:pt x="30" y="43"/>
                      <a:pt x="30" y="43"/>
                      <a:pt x="30" y="43"/>
                    </a:cubicBezTo>
                    <a:cubicBezTo>
                      <a:pt x="29" y="42"/>
                      <a:pt x="29" y="42"/>
                      <a:pt x="29" y="42"/>
                    </a:cubicBezTo>
                    <a:cubicBezTo>
                      <a:pt x="34" y="38"/>
                      <a:pt x="34" y="38"/>
                      <a:pt x="34" y="38"/>
                    </a:cubicBezTo>
                    <a:cubicBezTo>
                      <a:pt x="31" y="35"/>
                      <a:pt x="31" y="35"/>
                      <a:pt x="31" y="35"/>
                    </a:cubicBezTo>
                    <a:cubicBezTo>
                      <a:pt x="22" y="43"/>
                      <a:pt x="22" y="43"/>
                      <a:pt x="22" y="43"/>
                    </a:cubicBezTo>
                    <a:cubicBezTo>
                      <a:pt x="21" y="42"/>
                      <a:pt x="21" y="42"/>
                      <a:pt x="21" y="42"/>
                    </a:cubicBezTo>
                    <a:cubicBezTo>
                      <a:pt x="30" y="34"/>
                      <a:pt x="30" y="34"/>
                      <a:pt x="30" y="34"/>
                    </a:cubicBezTo>
                    <a:cubicBezTo>
                      <a:pt x="27" y="31"/>
                      <a:pt x="27" y="31"/>
                      <a:pt x="27" y="31"/>
                    </a:cubicBezTo>
                    <a:cubicBezTo>
                      <a:pt x="23" y="35"/>
                      <a:pt x="23" y="35"/>
                      <a:pt x="23" y="35"/>
                    </a:cubicBezTo>
                    <a:cubicBezTo>
                      <a:pt x="22" y="34"/>
                      <a:pt x="22" y="34"/>
                      <a:pt x="22" y="34"/>
                    </a:cubicBezTo>
                    <a:cubicBezTo>
                      <a:pt x="26" y="30"/>
                      <a:pt x="26" y="30"/>
                      <a:pt x="26" y="30"/>
                    </a:cubicBezTo>
                    <a:cubicBezTo>
                      <a:pt x="23" y="27"/>
                      <a:pt x="23" y="27"/>
                      <a:pt x="23" y="27"/>
                    </a:cubicBezTo>
                    <a:cubicBezTo>
                      <a:pt x="19" y="31"/>
                      <a:pt x="19" y="31"/>
                      <a:pt x="19" y="31"/>
                    </a:cubicBezTo>
                    <a:cubicBezTo>
                      <a:pt x="18" y="30"/>
                      <a:pt x="18" y="30"/>
                      <a:pt x="18" y="30"/>
                    </a:cubicBezTo>
                    <a:cubicBezTo>
                      <a:pt x="22" y="26"/>
                      <a:pt x="22" y="26"/>
                      <a:pt x="22" y="26"/>
                    </a:cubicBezTo>
                    <a:cubicBezTo>
                      <a:pt x="19" y="23"/>
                      <a:pt x="19" y="23"/>
                      <a:pt x="19" y="23"/>
                    </a:cubicBezTo>
                    <a:cubicBezTo>
                      <a:pt x="15" y="28"/>
                      <a:pt x="15" y="28"/>
                      <a:pt x="15" y="28"/>
                    </a:cubicBezTo>
                    <a:cubicBezTo>
                      <a:pt x="14" y="27"/>
                      <a:pt x="14" y="27"/>
                      <a:pt x="14" y="27"/>
                    </a:cubicBezTo>
                    <a:cubicBezTo>
                      <a:pt x="18" y="22"/>
                      <a:pt x="18" y="22"/>
                      <a:pt x="18" y="22"/>
                    </a:cubicBezTo>
                    <a:cubicBezTo>
                      <a:pt x="16" y="20"/>
                      <a:pt x="16" y="20"/>
                      <a:pt x="16" y="20"/>
                    </a:cubicBezTo>
                    <a:cubicBezTo>
                      <a:pt x="7" y="28"/>
                      <a:pt x="7" y="28"/>
                      <a:pt x="7" y="28"/>
                    </a:cubicBezTo>
                    <a:cubicBezTo>
                      <a:pt x="6" y="27"/>
                      <a:pt x="6" y="27"/>
                      <a:pt x="6" y="27"/>
                    </a:cubicBezTo>
                    <a:cubicBezTo>
                      <a:pt x="15" y="19"/>
                      <a:pt x="15" y="19"/>
                      <a:pt x="15" y="19"/>
                    </a:cubicBezTo>
                    <a:cubicBezTo>
                      <a:pt x="5" y="9"/>
                      <a:pt x="5" y="9"/>
                      <a:pt x="5" y="9"/>
                    </a:cubicBezTo>
                    <a:cubicBezTo>
                      <a:pt x="5" y="148"/>
                      <a:pt x="5" y="148"/>
                      <a:pt x="5" y="148"/>
                    </a:cubicBezTo>
                    <a:cubicBezTo>
                      <a:pt x="0" y="154"/>
                      <a:pt x="0" y="154"/>
                      <a:pt x="0" y="154"/>
                    </a:cubicBezTo>
                    <a:cubicBezTo>
                      <a:pt x="0" y="3"/>
                      <a:pt x="0" y="3"/>
                      <a:pt x="0" y="3"/>
                    </a:cubicBezTo>
                    <a:cubicBezTo>
                      <a:pt x="0" y="1"/>
                      <a:pt x="0" y="0"/>
                      <a:pt x="1" y="0"/>
                    </a:cubicBezTo>
                    <a:cubicBezTo>
                      <a:pt x="2" y="0"/>
                      <a:pt x="4" y="0"/>
                      <a:pt x="4" y="1"/>
                    </a:cubicBezTo>
                    <a:cubicBezTo>
                      <a:pt x="79" y="75"/>
                      <a:pt x="79" y="75"/>
                      <a:pt x="79" y="75"/>
                    </a:cubicBezTo>
                    <a:cubicBezTo>
                      <a:pt x="66" y="87"/>
                      <a:pt x="66" y="87"/>
                      <a:pt x="66"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2"/>
              <p:cNvSpPr/>
              <p:nvPr/>
            </p:nvSpPr>
            <p:spPr bwMode="auto">
              <a:xfrm>
                <a:off x="1892" y="541"/>
                <a:ext cx="97" cy="188"/>
              </a:xfrm>
              <a:custGeom>
                <a:avLst/>
                <a:gdLst>
                  <a:gd name="T0" fmla="*/ 0 w 41"/>
                  <a:gd name="T1" fmla="*/ 79 h 79"/>
                  <a:gd name="T2" fmla="*/ 0 w 41"/>
                  <a:gd name="T3" fmla="*/ 3 h 79"/>
                  <a:gd name="T4" fmla="*/ 2 w 41"/>
                  <a:gd name="T5" fmla="*/ 0 h 79"/>
                  <a:gd name="T6" fmla="*/ 5 w 41"/>
                  <a:gd name="T7" fmla="*/ 1 h 79"/>
                  <a:gd name="T8" fmla="*/ 41 w 41"/>
                  <a:gd name="T9" fmla="*/ 38 h 79"/>
                  <a:gd name="T10" fmla="*/ 37 w 41"/>
                  <a:gd name="T11" fmla="*/ 41 h 79"/>
                  <a:gd name="T12" fmla="*/ 5 w 41"/>
                  <a:gd name="T13" fmla="*/ 10 h 79"/>
                  <a:gd name="T14" fmla="*/ 5 w 41"/>
                  <a:gd name="T15" fmla="*/ 73 h 79"/>
                  <a:gd name="T16" fmla="*/ 0 w 41"/>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9">
                    <a:moveTo>
                      <a:pt x="0" y="79"/>
                    </a:moveTo>
                    <a:cubicBezTo>
                      <a:pt x="0" y="3"/>
                      <a:pt x="0" y="3"/>
                      <a:pt x="0" y="3"/>
                    </a:cubicBezTo>
                    <a:cubicBezTo>
                      <a:pt x="0" y="2"/>
                      <a:pt x="1" y="1"/>
                      <a:pt x="2" y="0"/>
                    </a:cubicBezTo>
                    <a:cubicBezTo>
                      <a:pt x="3" y="0"/>
                      <a:pt x="4" y="0"/>
                      <a:pt x="5" y="1"/>
                    </a:cubicBezTo>
                    <a:cubicBezTo>
                      <a:pt x="41" y="38"/>
                      <a:pt x="41" y="38"/>
                      <a:pt x="41" y="38"/>
                    </a:cubicBezTo>
                    <a:cubicBezTo>
                      <a:pt x="37" y="41"/>
                      <a:pt x="37" y="41"/>
                      <a:pt x="37" y="41"/>
                    </a:cubicBezTo>
                    <a:cubicBezTo>
                      <a:pt x="5" y="10"/>
                      <a:pt x="5" y="10"/>
                      <a:pt x="5" y="10"/>
                    </a:cubicBezTo>
                    <a:cubicBezTo>
                      <a:pt x="5" y="73"/>
                      <a:pt x="5" y="73"/>
                      <a:pt x="5" y="73"/>
                    </a:cubicBezTo>
                    <a:lnTo>
                      <a:pt x="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3"/>
              <p:cNvSpPr>
                <a:spLocks noEditPoints="1"/>
              </p:cNvSpPr>
              <p:nvPr/>
            </p:nvSpPr>
            <p:spPr bwMode="auto">
              <a:xfrm>
                <a:off x="1754" y="529"/>
                <a:ext cx="447" cy="446"/>
              </a:xfrm>
              <a:custGeom>
                <a:avLst/>
                <a:gdLst>
                  <a:gd name="T0" fmla="*/ 2 w 188"/>
                  <a:gd name="T1" fmla="*/ 151 h 187"/>
                  <a:gd name="T2" fmla="*/ 36 w 188"/>
                  <a:gd name="T3" fmla="*/ 185 h 187"/>
                  <a:gd name="T4" fmla="*/ 43 w 188"/>
                  <a:gd name="T5" fmla="*/ 185 h 187"/>
                  <a:gd name="T6" fmla="*/ 186 w 188"/>
                  <a:gd name="T7" fmla="*/ 43 h 187"/>
                  <a:gd name="T8" fmla="*/ 186 w 188"/>
                  <a:gd name="T9" fmla="*/ 36 h 187"/>
                  <a:gd name="T10" fmla="*/ 152 w 188"/>
                  <a:gd name="T11" fmla="*/ 2 h 187"/>
                  <a:gd name="T12" fmla="*/ 145 w 188"/>
                  <a:gd name="T13" fmla="*/ 2 h 187"/>
                  <a:gd name="T14" fmla="*/ 2 w 188"/>
                  <a:gd name="T15" fmla="*/ 144 h 187"/>
                  <a:gd name="T16" fmla="*/ 2 w 188"/>
                  <a:gd name="T17" fmla="*/ 151 h 187"/>
                  <a:gd name="T18" fmla="*/ 6 w 188"/>
                  <a:gd name="T19" fmla="*/ 148 h 187"/>
                  <a:gd name="T20" fmla="*/ 148 w 188"/>
                  <a:gd name="T21" fmla="*/ 5 h 187"/>
                  <a:gd name="T22" fmla="*/ 182 w 188"/>
                  <a:gd name="T23" fmla="*/ 39 h 187"/>
                  <a:gd name="T24" fmla="*/ 173 w 188"/>
                  <a:gd name="T25" fmla="*/ 48 h 187"/>
                  <a:gd name="T26" fmla="*/ 148 w 188"/>
                  <a:gd name="T27" fmla="*/ 23 h 187"/>
                  <a:gd name="T28" fmla="*/ 145 w 188"/>
                  <a:gd name="T29" fmla="*/ 26 h 187"/>
                  <a:gd name="T30" fmla="*/ 170 w 188"/>
                  <a:gd name="T31" fmla="*/ 51 h 187"/>
                  <a:gd name="T32" fmla="*/ 162 w 188"/>
                  <a:gd name="T33" fmla="*/ 59 h 187"/>
                  <a:gd name="T34" fmla="*/ 149 w 188"/>
                  <a:gd name="T35" fmla="*/ 47 h 187"/>
                  <a:gd name="T36" fmla="*/ 146 w 188"/>
                  <a:gd name="T37" fmla="*/ 50 h 187"/>
                  <a:gd name="T38" fmla="*/ 159 w 188"/>
                  <a:gd name="T39" fmla="*/ 62 h 187"/>
                  <a:gd name="T40" fmla="*/ 151 w 188"/>
                  <a:gd name="T41" fmla="*/ 70 h 187"/>
                  <a:gd name="T42" fmla="*/ 138 w 188"/>
                  <a:gd name="T43" fmla="*/ 58 h 187"/>
                  <a:gd name="T44" fmla="*/ 135 w 188"/>
                  <a:gd name="T45" fmla="*/ 61 h 187"/>
                  <a:gd name="T46" fmla="*/ 148 w 188"/>
                  <a:gd name="T47" fmla="*/ 73 h 187"/>
                  <a:gd name="T48" fmla="*/ 139 w 188"/>
                  <a:gd name="T49" fmla="*/ 82 h 187"/>
                  <a:gd name="T50" fmla="*/ 127 w 188"/>
                  <a:gd name="T51" fmla="*/ 69 h 187"/>
                  <a:gd name="T52" fmla="*/ 124 w 188"/>
                  <a:gd name="T53" fmla="*/ 72 h 187"/>
                  <a:gd name="T54" fmla="*/ 136 w 188"/>
                  <a:gd name="T55" fmla="*/ 85 h 187"/>
                  <a:gd name="T56" fmla="*/ 128 w 188"/>
                  <a:gd name="T57" fmla="*/ 93 h 187"/>
                  <a:gd name="T58" fmla="*/ 103 w 188"/>
                  <a:gd name="T59" fmla="*/ 68 h 187"/>
                  <a:gd name="T60" fmla="*/ 100 w 188"/>
                  <a:gd name="T61" fmla="*/ 71 h 187"/>
                  <a:gd name="T62" fmla="*/ 125 w 188"/>
                  <a:gd name="T63" fmla="*/ 96 h 187"/>
                  <a:gd name="T64" fmla="*/ 117 w 188"/>
                  <a:gd name="T65" fmla="*/ 104 h 187"/>
                  <a:gd name="T66" fmla="*/ 104 w 188"/>
                  <a:gd name="T67" fmla="*/ 92 h 187"/>
                  <a:gd name="T68" fmla="*/ 101 w 188"/>
                  <a:gd name="T69" fmla="*/ 95 h 187"/>
                  <a:gd name="T70" fmla="*/ 114 w 188"/>
                  <a:gd name="T71" fmla="*/ 107 h 187"/>
                  <a:gd name="T72" fmla="*/ 106 w 188"/>
                  <a:gd name="T73" fmla="*/ 115 h 187"/>
                  <a:gd name="T74" fmla="*/ 93 w 188"/>
                  <a:gd name="T75" fmla="*/ 103 h 187"/>
                  <a:gd name="T76" fmla="*/ 90 w 188"/>
                  <a:gd name="T77" fmla="*/ 105 h 187"/>
                  <a:gd name="T78" fmla="*/ 103 w 188"/>
                  <a:gd name="T79" fmla="*/ 118 h 187"/>
                  <a:gd name="T80" fmla="*/ 94 w 188"/>
                  <a:gd name="T81" fmla="*/ 127 h 187"/>
                  <a:gd name="T82" fmla="*/ 82 w 188"/>
                  <a:gd name="T83" fmla="*/ 114 h 187"/>
                  <a:gd name="T84" fmla="*/ 79 w 188"/>
                  <a:gd name="T85" fmla="*/ 117 h 187"/>
                  <a:gd name="T86" fmla="*/ 91 w 188"/>
                  <a:gd name="T87" fmla="*/ 130 h 187"/>
                  <a:gd name="T88" fmla="*/ 84 w 188"/>
                  <a:gd name="T89" fmla="*/ 137 h 187"/>
                  <a:gd name="T90" fmla="*/ 59 w 188"/>
                  <a:gd name="T91" fmla="*/ 111 h 187"/>
                  <a:gd name="T92" fmla="*/ 56 w 188"/>
                  <a:gd name="T93" fmla="*/ 114 h 187"/>
                  <a:gd name="T94" fmla="*/ 81 w 188"/>
                  <a:gd name="T95" fmla="*/ 140 h 187"/>
                  <a:gd name="T96" fmla="*/ 74 w 188"/>
                  <a:gd name="T97" fmla="*/ 147 h 187"/>
                  <a:gd name="T98" fmla="*/ 61 w 188"/>
                  <a:gd name="T99" fmla="*/ 135 h 187"/>
                  <a:gd name="T100" fmla="*/ 58 w 188"/>
                  <a:gd name="T101" fmla="*/ 138 h 187"/>
                  <a:gd name="T102" fmla="*/ 71 w 188"/>
                  <a:gd name="T103" fmla="*/ 150 h 187"/>
                  <a:gd name="T104" fmla="*/ 63 w 188"/>
                  <a:gd name="T105" fmla="*/ 158 h 187"/>
                  <a:gd name="T106" fmla="*/ 50 w 188"/>
                  <a:gd name="T107" fmla="*/ 146 h 187"/>
                  <a:gd name="T108" fmla="*/ 47 w 188"/>
                  <a:gd name="T109" fmla="*/ 149 h 187"/>
                  <a:gd name="T110" fmla="*/ 60 w 188"/>
                  <a:gd name="T111" fmla="*/ 161 h 187"/>
                  <a:gd name="T112" fmla="*/ 51 w 188"/>
                  <a:gd name="T113" fmla="*/ 170 h 187"/>
                  <a:gd name="T114" fmla="*/ 38 w 188"/>
                  <a:gd name="T115" fmla="*/ 158 h 187"/>
                  <a:gd name="T116" fmla="*/ 35 w 188"/>
                  <a:gd name="T117" fmla="*/ 161 h 187"/>
                  <a:gd name="T118" fmla="*/ 48 w 188"/>
                  <a:gd name="T119" fmla="*/ 173 h 187"/>
                  <a:gd name="T120" fmla="*/ 40 w 188"/>
                  <a:gd name="T121" fmla="*/ 182 h 187"/>
                  <a:gd name="T122" fmla="*/ 6 w 188"/>
                  <a:gd name="T123"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7">
                    <a:moveTo>
                      <a:pt x="2" y="151"/>
                    </a:moveTo>
                    <a:cubicBezTo>
                      <a:pt x="36" y="185"/>
                      <a:pt x="36" y="185"/>
                      <a:pt x="36" y="185"/>
                    </a:cubicBezTo>
                    <a:cubicBezTo>
                      <a:pt x="38" y="187"/>
                      <a:pt x="41" y="187"/>
                      <a:pt x="43" y="185"/>
                    </a:cubicBezTo>
                    <a:cubicBezTo>
                      <a:pt x="186" y="43"/>
                      <a:pt x="186" y="43"/>
                      <a:pt x="186" y="43"/>
                    </a:cubicBezTo>
                    <a:cubicBezTo>
                      <a:pt x="188" y="41"/>
                      <a:pt x="188" y="37"/>
                      <a:pt x="186" y="36"/>
                    </a:cubicBezTo>
                    <a:cubicBezTo>
                      <a:pt x="152" y="2"/>
                      <a:pt x="152" y="2"/>
                      <a:pt x="152" y="2"/>
                    </a:cubicBezTo>
                    <a:cubicBezTo>
                      <a:pt x="150" y="0"/>
                      <a:pt x="147" y="0"/>
                      <a:pt x="145" y="2"/>
                    </a:cubicBezTo>
                    <a:cubicBezTo>
                      <a:pt x="2" y="144"/>
                      <a:pt x="2" y="144"/>
                      <a:pt x="2" y="144"/>
                    </a:cubicBezTo>
                    <a:cubicBezTo>
                      <a:pt x="0" y="146"/>
                      <a:pt x="0" y="150"/>
                      <a:pt x="2" y="151"/>
                    </a:cubicBezTo>
                    <a:close/>
                    <a:moveTo>
                      <a:pt x="6" y="148"/>
                    </a:moveTo>
                    <a:cubicBezTo>
                      <a:pt x="148" y="5"/>
                      <a:pt x="148" y="5"/>
                      <a:pt x="148" y="5"/>
                    </a:cubicBezTo>
                    <a:cubicBezTo>
                      <a:pt x="182" y="39"/>
                      <a:pt x="182" y="39"/>
                      <a:pt x="182" y="39"/>
                    </a:cubicBezTo>
                    <a:cubicBezTo>
                      <a:pt x="173" y="48"/>
                      <a:pt x="173" y="48"/>
                      <a:pt x="173" y="48"/>
                    </a:cubicBezTo>
                    <a:cubicBezTo>
                      <a:pt x="148" y="23"/>
                      <a:pt x="148" y="23"/>
                      <a:pt x="148" y="23"/>
                    </a:cubicBezTo>
                    <a:cubicBezTo>
                      <a:pt x="145" y="26"/>
                      <a:pt x="145" y="26"/>
                      <a:pt x="145" y="26"/>
                    </a:cubicBezTo>
                    <a:cubicBezTo>
                      <a:pt x="170" y="51"/>
                      <a:pt x="170" y="51"/>
                      <a:pt x="170" y="51"/>
                    </a:cubicBezTo>
                    <a:cubicBezTo>
                      <a:pt x="162" y="59"/>
                      <a:pt x="162" y="59"/>
                      <a:pt x="162" y="59"/>
                    </a:cubicBezTo>
                    <a:cubicBezTo>
                      <a:pt x="149" y="47"/>
                      <a:pt x="149" y="47"/>
                      <a:pt x="149" y="47"/>
                    </a:cubicBezTo>
                    <a:cubicBezTo>
                      <a:pt x="146" y="50"/>
                      <a:pt x="146" y="50"/>
                      <a:pt x="146" y="50"/>
                    </a:cubicBezTo>
                    <a:cubicBezTo>
                      <a:pt x="159" y="62"/>
                      <a:pt x="159" y="62"/>
                      <a:pt x="159" y="62"/>
                    </a:cubicBezTo>
                    <a:cubicBezTo>
                      <a:pt x="151" y="70"/>
                      <a:pt x="151" y="70"/>
                      <a:pt x="151" y="70"/>
                    </a:cubicBezTo>
                    <a:cubicBezTo>
                      <a:pt x="138" y="58"/>
                      <a:pt x="138" y="58"/>
                      <a:pt x="138" y="58"/>
                    </a:cubicBezTo>
                    <a:cubicBezTo>
                      <a:pt x="135" y="61"/>
                      <a:pt x="135" y="61"/>
                      <a:pt x="135" y="61"/>
                    </a:cubicBezTo>
                    <a:cubicBezTo>
                      <a:pt x="148" y="73"/>
                      <a:pt x="148" y="73"/>
                      <a:pt x="148" y="73"/>
                    </a:cubicBezTo>
                    <a:cubicBezTo>
                      <a:pt x="139" y="82"/>
                      <a:pt x="139" y="82"/>
                      <a:pt x="139" y="82"/>
                    </a:cubicBezTo>
                    <a:cubicBezTo>
                      <a:pt x="127" y="69"/>
                      <a:pt x="127" y="69"/>
                      <a:pt x="127" y="69"/>
                    </a:cubicBezTo>
                    <a:cubicBezTo>
                      <a:pt x="124" y="72"/>
                      <a:pt x="124" y="72"/>
                      <a:pt x="124" y="72"/>
                    </a:cubicBezTo>
                    <a:cubicBezTo>
                      <a:pt x="136" y="85"/>
                      <a:pt x="136" y="85"/>
                      <a:pt x="136" y="85"/>
                    </a:cubicBezTo>
                    <a:cubicBezTo>
                      <a:pt x="128" y="93"/>
                      <a:pt x="128" y="93"/>
                      <a:pt x="128" y="93"/>
                    </a:cubicBezTo>
                    <a:cubicBezTo>
                      <a:pt x="103" y="68"/>
                      <a:pt x="103" y="68"/>
                      <a:pt x="103" y="68"/>
                    </a:cubicBezTo>
                    <a:cubicBezTo>
                      <a:pt x="100" y="71"/>
                      <a:pt x="100" y="71"/>
                      <a:pt x="100" y="71"/>
                    </a:cubicBezTo>
                    <a:cubicBezTo>
                      <a:pt x="125" y="96"/>
                      <a:pt x="125" y="96"/>
                      <a:pt x="125" y="96"/>
                    </a:cubicBezTo>
                    <a:cubicBezTo>
                      <a:pt x="117" y="104"/>
                      <a:pt x="117" y="104"/>
                      <a:pt x="117" y="104"/>
                    </a:cubicBezTo>
                    <a:cubicBezTo>
                      <a:pt x="104" y="92"/>
                      <a:pt x="104" y="92"/>
                      <a:pt x="104" y="92"/>
                    </a:cubicBezTo>
                    <a:cubicBezTo>
                      <a:pt x="101" y="95"/>
                      <a:pt x="101" y="95"/>
                      <a:pt x="101" y="95"/>
                    </a:cubicBezTo>
                    <a:cubicBezTo>
                      <a:pt x="114" y="107"/>
                      <a:pt x="114" y="107"/>
                      <a:pt x="114" y="107"/>
                    </a:cubicBezTo>
                    <a:cubicBezTo>
                      <a:pt x="106" y="115"/>
                      <a:pt x="106" y="115"/>
                      <a:pt x="106" y="115"/>
                    </a:cubicBezTo>
                    <a:cubicBezTo>
                      <a:pt x="93" y="103"/>
                      <a:pt x="93" y="103"/>
                      <a:pt x="93" y="103"/>
                    </a:cubicBezTo>
                    <a:cubicBezTo>
                      <a:pt x="90" y="105"/>
                      <a:pt x="90" y="105"/>
                      <a:pt x="90" y="105"/>
                    </a:cubicBezTo>
                    <a:cubicBezTo>
                      <a:pt x="103" y="118"/>
                      <a:pt x="103" y="118"/>
                      <a:pt x="103" y="118"/>
                    </a:cubicBezTo>
                    <a:cubicBezTo>
                      <a:pt x="94" y="127"/>
                      <a:pt x="94" y="127"/>
                      <a:pt x="94" y="127"/>
                    </a:cubicBezTo>
                    <a:cubicBezTo>
                      <a:pt x="82" y="114"/>
                      <a:pt x="82" y="114"/>
                      <a:pt x="82" y="114"/>
                    </a:cubicBezTo>
                    <a:cubicBezTo>
                      <a:pt x="79" y="117"/>
                      <a:pt x="79" y="117"/>
                      <a:pt x="79" y="117"/>
                    </a:cubicBezTo>
                    <a:cubicBezTo>
                      <a:pt x="91" y="130"/>
                      <a:pt x="91" y="130"/>
                      <a:pt x="91" y="130"/>
                    </a:cubicBezTo>
                    <a:cubicBezTo>
                      <a:pt x="84" y="137"/>
                      <a:pt x="84" y="137"/>
                      <a:pt x="84" y="137"/>
                    </a:cubicBezTo>
                    <a:cubicBezTo>
                      <a:pt x="59" y="111"/>
                      <a:pt x="59" y="111"/>
                      <a:pt x="59" y="111"/>
                    </a:cubicBezTo>
                    <a:cubicBezTo>
                      <a:pt x="56" y="114"/>
                      <a:pt x="56" y="114"/>
                      <a:pt x="56" y="114"/>
                    </a:cubicBezTo>
                    <a:cubicBezTo>
                      <a:pt x="81" y="140"/>
                      <a:pt x="81" y="140"/>
                      <a:pt x="81" y="140"/>
                    </a:cubicBezTo>
                    <a:cubicBezTo>
                      <a:pt x="74" y="147"/>
                      <a:pt x="74" y="147"/>
                      <a:pt x="74" y="147"/>
                    </a:cubicBezTo>
                    <a:cubicBezTo>
                      <a:pt x="61" y="135"/>
                      <a:pt x="61" y="135"/>
                      <a:pt x="61" y="135"/>
                    </a:cubicBezTo>
                    <a:cubicBezTo>
                      <a:pt x="58" y="138"/>
                      <a:pt x="58" y="138"/>
                      <a:pt x="58" y="138"/>
                    </a:cubicBezTo>
                    <a:cubicBezTo>
                      <a:pt x="71" y="150"/>
                      <a:pt x="71" y="150"/>
                      <a:pt x="71" y="150"/>
                    </a:cubicBezTo>
                    <a:cubicBezTo>
                      <a:pt x="63" y="158"/>
                      <a:pt x="63" y="158"/>
                      <a:pt x="63" y="158"/>
                    </a:cubicBezTo>
                    <a:cubicBezTo>
                      <a:pt x="50" y="146"/>
                      <a:pt x="50" y="146"/>
                      <a:pt x="50" y="146"/>
                    </a:cubicBezTo>
                    <a:cubicBezTo>
                      <a:pt x="47" y="149"/>
                      <a:pt x="47" y="149"/>
                      <a:pt x="47" y="149"/>
                    </a:cubicBezTo>
                    <a:cubicBezTo>
                      <a:pt x="60" y="161"/>
                      <a:pt x="60" y="161"/>
                      <a:pt x="60" y="161"/>
                    </a:cubicBezTo>
                    <a:cubicBezTo>
                      <a:pt x="51" y="170"/>
                      <a:pt x="51" y="170"/>
                      <a:pt x="51" y="170"/>
                    </a:cubicBezTo>
                    <a:cubicBezTo>
                      <a:pt x="38" y="158"/>
                      <a:pt x="38" y="158"/>
                      <a:pt x="38" y="158"/>
                    </a:cubicBezTo>
                    <a:cubicBezTo>
                      <a:pt x="35" y="161"/>
                      <a:pt x="35" y="161"/>
                      <a:pt x="35" y="161"/>
                    </a:cubicBezTo>
                    <a:cubicBezTo>
                      <a:pt x="48" y="173"/>
                      <a:pt x="48" y="173"/>
                      <a:pt x="48" y="173"/>
                    </a:cubicBezTo>
                    <a:cubicBezTo>
                      <a:pt x="40" y="182"/>
                      <a:pt x="40" y="182"/>
                      <a:pt x="40" y="182"/>
                    </a:cubicBezTo>
                    <a:lnTo>
                      <a:pt x="6"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 name="组合 2"/>
          <p:cNvGrpSpPr/>
          <p:nvPr/>
        </p:nvGrpSpPr>
        <p:grpSpPr>
          <a:xfrm>
            <a:off x="9427224" y="1560971"/>
            <a:ext cx="982966" cy="982966"/>
            <a:chOff x="9412710" y="4996920"/>
            <a:chExt cx="982966" cy="982966"/>
          </a:xfrm>
        </p:grpSpPr>
        <p:sp>
          <p:nvSpPr>
            <p:cNvPr id="12" name="椭圆 11"/>
            <p:cNvSpPr/>
            <p:nvPr/>
          </p:nvSpPr>
          <p:spPr>
            <a:xfrm>
              <a:off x="9412710" y="4996920"/>
              <a:ext cx="982966" cy="98296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Freeform 5"/>
            <p:cNvSpPr>
              <a:spLocks noChangeAspect="1" noEditPoints="1"/>
            </p:cNvSpPr>
            <p:nvPr/>
          </p:nvSpPr>
          <p:spPr bwMode="auto">
            <a:xfrm>
              <a:off x="9613947" y="5281924"/>
              <a:ext cx="580492" cy="430062"/>
            </a:xfrm>
            <a:custGeom>
              <a:avLst/>
              <a:gdLst>
                <a:gd name="T0" fmla="*/ 243 w 263"/>
                <a:gd name="T1" fmla="*/ 34 h 194"/>
                <a:gd name="T2" fmla="*/ 250 w 263"/>
                <a:gd name="T3" fmla="*/ 26 h 194"/>
                <a:gd name="T4" fmla="*/ 29 w 263"/>
                <a:gd name="T5" fmla="*/ 19 h 194"/>
                <a:gd name="T6" fmla="*/ 23 w 263"/>
                <a:gd name="T7" fmla="*/ 69 h 194"/>
                <a:gd name="T8" fmla="*/ 19 w 263"/>
                <a:gd name="T9" fmla="*/ 80 h 194"/>
                <a:gd name="T10" fmla="*/ 25 w 263"/>
                <a:gd name="T11" fmla="*/ 105 h 194"/>
                <a:gd name="T12" fmla="*/ 14 w 263"/>
                <a:gd name="T13" fmla="*/ 116 h 194"/>
                <a:gd name="T14" fmla="*/ 21 w 263"/>
                <a:gd name="T15" fmla="*/ 165 h 194"/>
                <a:gd name="T16" fmla="*/ 246 w 263"/>
                <a:gd name="T17" fmla="*/ 161 h 194"/>
                <a:gd name="T18" fmla="*/ 236 w 263"/>
                <a:gd name="T19" fmla="*/ 127 h 194"/>
                <a:gd name="T20" fmla="*/ 243 w 263"/>
                <a:gd name="T21" fmla="*/ 119 h 194"/>
                <a:gd name="T22" fmla="*/ 248 w 263"/>
                <a:gd name="T23" fmla="*/ 92 h 194"/>
                <a:gd name="T24" fmla="*/ 254 w 263"/>
                <a:gd name="T25" fmla="*/ 68 h 194"/>
                <a:gd name="T26" fmla="*/ 124 w 263"/>
                <a:gd name="T27" fmla="*/ 58 h 194"/>
                <a:gd name="T28" fmla="*/ 224 w 263"/>
                <a:gd name="T29" fmla="*/ 38 h 194"/>
                <a:gd name="T30" fmla="*/ 233 w 263"/>
                <a:gd name="T31" fmla="*/ 57 h 194"/>
                <a:gd name="T32" fmla="*/ 220 w 263"/>
                <a:gd name="T33" fmla="*/ 64 h 194"/>
                <a:gd name="T34" fmla="*/ 124 w 263"/>
                <a:gd name="T35" fmla="*/ 58 h 194"/>
                <a:gd name="T36" fmla="*/ 38 w 263"/>
                <a:gd name="T37" fmla="*/ 84 h 194"/>
                <a:gd name="T38" fmla="*/ 118 w 263"/>
                <a:gd name="T39" fmla="*/ 101 h 194"/>
                <a:gd name="T40" fmla="*/ 118 w 263"/>
                <a:gd name="T41" fmla="*/ 101 h 194"/>
                <a:gd name="T42" fmla="*/ 139 w 263"/>
                <a:gd name="T43" fmla="*/ 134 h 194"/>
                <a:gd name="T44" fmla="*/ 29 w 263"/>
                <a:gd name="T45" fmla="*/ 107 h 194"/>
                <a:gd name="T46" fmla="*/ 27 w 263"/>
                <a:gd name="T47" fmla="*/ 82 h 194"/>
                <a:gd name="T48" fmla="*/ 26 w 263"/>
                <a:gd name="T49" fmla="*/ 31 h 194"/>
                <a:gd name="T50" fmla="*/ 31 w 263"/>
                <a:gd name="T51" fmla="*/ 29 h 194"/>
                <a:gd name="T52" fmla="*/ 120 w 263"/>
                <a:gd name="T53" fmla="*/ 58 h 194"/>
                <a:gd name="T54" fmla="*/ 36 w 263"/>
                <a:gd name="T55" fmla="*/ 65 h 194"/>
                <a:gd name="T56" fmla="*/ 31 w 263"/>
                <a:gd name="T57" fmla="*/ 63 h 194"/>
                <a:gd name="T58" fmla="*/ 111 w 263"/>
                <a:gd name="T59" fmla="*/ 181 h 194"/>
                <a:gd name="T60" fmla="*/ 24 w 263"/>
                <a:gd name="T61" fmla="*/ 156 h 194"/>
                <a:gd name="T62" fmla="*/ 18 w 263"/>
                <a:gd name="T63" fmla="*/ 124 h 194"/>
                <a:gd name="T64" fmla="*/ 24 w 263"/>
                <a:gd name="T65" fmla="*/ 122 h 194"/>
                <a:gd name="T66" fmla="*/ 112 w 263"/>
                <a:gd name="T67" fmla="*/ 151 h 194"/>
                <a:gd name="T68" fmla="*/ 225 w 263"/>
                <a:gd name="T69" fmla="*/ 150 h 194"/>
                <a:gd name="T70" fmla="*/ 116 w 263"/>
                <a:gd name="T71" fmla="*/ 181 h 194"/>
                <a:gd name="T72" fmla="*/ 140 w 263"/>
                <a:gd name="T73" fmla="*/ 147 h 194"/>
                <a:gd name="T74" fmla="*/ 157 w 263"/>
                <a:gd name="T75" fmla="*/ 143 h 194"/>
                <a:gd name="T76" fmla="*/ 228 w 263"/>
                <a:gd name="T77" fmla="*/ 129 h 194"/>
                <a:gd name="T78" fmla="*/ 231 w 263"/>
                <a:gd name="T79" fmla="*/ 110 h 194"/>
                <a:gd name="T80" fmla="*/ 222 w 263"/>
                <a:gd name="T81" fmla="*/ 112 h 194"/>
                <a:gd name="T82" fmla="*/ 143 w 263"/>
                <a:gd name="T83" fmla="*/ 105 h 194"/>
                <a:gd name="T84" fmla="*/ 231 w 263"/>
                <a:gd name="T85" fmla="*/ 76 h 194"/>
                <a:gd name="T86" fmla="*/ 240 w 263"/>
                <a:gd name="T87" fmla="*/ 9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194">
                  <a:moveTo>
                    <a:pt x="238" y="59"/>
                  </a:moveTo>
                  <a:cubicBezTo>
                    <a:pt x="237" y="51"/>
                    <a:pt x="236" y="38"/>
                    <a:pt x="243" y="34"/>
                  </a:cubicBezTo>
                  <a:cubicBezTo>
                    <a:pt x="244" y="34"/>
                    <a:pt x="244" y="34"/>
                    <a:pt x="244" y="33"/>
                  </a:cubicBezTo>
                  <a:cubicBezTo>
                    <a:pt x="249" y="32"/>
                    <a:pt x="253" y="29"/>
                    <a:pt x="250" y="26"/>
                  </a:cubicBezTo>
                  <a:cubicBezTo>
                    <a:pt x="166" y="0"/>
                    <a:pt x="166" y="0"/>
                    <a:pt x="166" y="0"/>
                  </a:cubicBezTo>
                  <a:cubicBezTo>
                    <a:pt x="29" y="19"/>
                    <a:pt x="29" y="19"/>
                    <a:pt x="29" y="19"/>
                  </a:cubicBezTo>
                  <a:cubicBezTo>
                    <a:pt x="29" y="19"/>
                    <a:pt x="13" y="21"/>
                    <a:pt x="15" y="46"/>
                  </a:cubicBezTo>
                  <a:cubicBezTo>
                    <a:pt x="15" y="59"/>
                    <a:pt x="20" y="65"/>
                    <a:pt x="23" y="69"/>
                  </a:cubicBezTo>
                  <a:cubicBezTo>
                    <a:pt x="12" y="72"/>
                    <a:pt x="12" y="72"/>
                    <a:pt x="12" y="72"/>
                  </a:cubicBezTo>
                  <a:cubicBezTo>
                    <a:pt x="9" y="76"/>
                    <a:pt x="13" y="78"/>
                    <a:pt x="19" y="80"/>
                  </a:cubicBezTo>
                  <a:cubicBezTo>
                    <a:pt x="19" y="80"/>
                    <a:pt x="19" y="80"/>
                    <a:pt x="19" y="80"/>
                  </a:cubicBezTo>
                  <a:cubicBezTo>
                    <a:pt x="26" y="85"/>
                    <a:pt x="26" y="98"/>
                    <a:pt x="25" y="105"/>
                  </a:cubicBezTo>
                  <a:cubicBezTo>
                    <a:pt x="0" y="112"/>
                    <a:pt x="9" y="115"/>
                    <a:pt x="9" y="115"/>
                  </a:cubicBezTo>
                  <a:cubicBezTo>
                    <a:pt x="14" y="116"/>
                    <a:pt x="14" y="116"/>
                    <a:pt x="14" y="116"/>
                  </a:cubicBezTo>
                  <a:cubicBezTo>
                    <a:pt x="10" y="119"/>
                    <a:pt x="6" y="126"/>
                    <a:pt x="7" y="139"/>
                  </a:cubicBezTo>
                  <a:cubicBezTo>
                    <a:pt x="9" y="163"/>
                    <a:pt x="21" y="165"/>
                    <a:pt x="21" y="165"/>
                  </a:cubicBezTo>
                  <a:cubicBezTo>
                    <a:pt x="111" y="194"/>
                    <a:pt x="111" y="194"/>
                    <a:pt x="111" y="194"/>
                  </a:cubicBezTo>
                  <a:cubicBezTo>
                    <a:pt x="246" y="161"/>
                    <a:pt x="246" y="161"/>
                    <a:pt x="246" y="161"/>
                  </a:cubicBezTo>
                  <a:cubicBezTo>
                    <a:pt x="246" y="161"/>
                    <a:pt x="255" y="159"/>
                    <a:pt x="230" y="152"/>
                  </a:cubicBezTo>
                  <a:cubicBezTo>
                    <a:pt x="229" y="144"/>
                    <a:pt x="229" y="131"/>
                    <a:pt x="236" y="127"/>
                  </a:cubicBezTo>
                  <a:cubicBezTo>
                    <a:pt x="236" y="127"/>
                    <a:pt x="236" y="127"/>
                    <a:pt x="236" y="126"/>
                  </a:cubicBezTo>
                  <a:cubicBezTo>
                    <a:pt x="242" y="125"/>
                    <a:pt x="246" y="122"/>
                    <a:pt x="243" y="119"/>
                  </a:cubicBezTo>
                  <a:cubicBezTo>
                    <a:pt x="237" y="117"/>
                    <a:pt x="237" y="117"/>
                    <a:pt x="237" y="117"/>
                  </a:cubicBezTo>
                  <a:cubicBezTo>
                    <a:pt x="241" y="114"/>
                    <a:pt x="247" y="108"/>
                    <a:pt x="248" y="92"/>
                  </a:cubicBezTo>
                  <a:cubicBezTo>
                    <a:pt x="248" y="81"/>
                    <a:pt x="245" y="75"/>
                    <a:pt x="242" y="71"/>
                  </a:cubicBezTo>
                  <a:cubicBezTo>
                    <a:pt x="254" y="68"/>
                    <a:pt x="254" y="68"/>
                    <a:pt x="254" y="68"/>
                  </a:cubicBezTo>
                  <a:cubicBezTo>
                    <a:pt x="254" y="68"/>
                    <a:pt x="263" y="66"/>
                    <a:pt x="238" y="59"/>
                  </a:cubicBezTo>
                  <a:close/>
                  <a:moveTo>
                    <a:pt x="124" y="58"/>
                  </a:moveTo>
                  <a:cubicBezTo>
                    <a:pt x="147" y="54"/>
                    <a:pt x="147" y="54"/>
                    <a:pt x="147" y="54"/>
                  </a:cubicBezTo>
                  <a:cubicBezTo>
                    <a:pt x="224" y="38"/>
                    <a:pt x="224" y="38"/>
                    <a:pt x="224" y="38"/>
                  </a:cubicBezTo>
                  <a:cubicBezTo>
                    <a:pt x="235" y="36"/>
                    <a:pt x="235" y="36"/>
                    <a:pt x="235" y="36"/>
                  </a:cubicBezTo>
                  <a:cubicBezTo>
                    <a:pt x="232" y="42"/>
                    <a:pt x="232" y="51"/>
                    <a:pt x="233" y="57"/>
                  </a:cubicBezTo>
                  <a:cubicBezTo>
                    <a:pt x="233" y="59"/>
                    <a:pt x="233" y="60"/>
                    <a:pt x="233" y="61"/>
                  </a:cubicBezTo>
                  <a:cubicBezTo>
                    <a:pt x="220" y="64"/>
                    <a:pt x="220" y="64"/>
                    <a:pt x="220" y="64"/>
                  </a:cubicBezTo>
                  <a:cubicBezTo>
                    <a:pt x="123" y="88"/>
                    <a:pt x="123" y="88"/>
                    <a:pt x="123" y="88"/>
                  </a:cubicBezTo>
                  <a:lnTo>
                    <a:pt x="124" y="58"/>
                  </a:lnTo>
                  <a:close/>
                  <a:moveTo>
                    <a:pt x="27" y="82"/>
                  </a:moveTo>
                  <a:cubicBezTo>
                    <a:pt x="38" y="84"/>
                    <a:pt x="38" y="84"/>
                    <a:pt x="38" y="84"/>
                  </a:cubicBezTo>
                  <a:cubicBezTo>
                    <a:pt x="112" y="100"/>
                    <a:pt x="112" y="100"/>
                    <a:pt x="112" y="100"/>
                  </a:cubicBezTo>
                  <a:cubicBezTo>
                    <a:pt x="118" y="101"/>
                    <a:pt x="118" y="101"/>
                    <a:pt x="118" y="101"/>
                  </a:cubicBezTo>
                  <a:cubicBezTo>
                    <a:pt x="118" y="101"/>
                    <a:pt x="118" y="101"/>
                    <a:pt x="118" y="101"/>
                  </a:cubicBezTo>
                  <a:cubicBezTo>
                    <a:pt x="118" y="101"/>
                    <a:pt x="118" y="101"/>
                    <a:pt x="118" y="101"/>
                  </a:cubicBezTo>
                  <a:cubicBezTo>
                    <a:pt x="138" y="105"/>
                    <a:pt x="138" y="105"/>
                    <a:pt x="138" y="105"/>
                  </a:cubicBezTo>
                  <a:cubicBezTo>
                    <a:pt x="139" y="134"/>
                    <a:pt x="139" y="134"/>
                    <a:pt x="139" y="134"/>
                  </a:cubicBezTo>
                  <a:cubicBezTo>
                    <a:pt x="39" y="110"/>
                    <a:pt x="39" y="110"/>
                    <a:pt x="39" y="110"/>
                  </a:cubicBezTo>
                  <a:cubicBezTo>
                    <a:pt x="29" y="107"/>
                    <a:pt x="29" y="107"/>
                    <a:pt x="29" y="107"/>
                  </a:cubicBezTo>
                  <a:cubicBezTo>
                    <a:pt x="29" y="106"/>
                    <a:pt x="30" y="105"/>
                    <a:pt x="30" y="104"/>
                  </a:cubicBezTo>
                  <a:cubicBezTo>
                    <a:pt x="30" y="98"/>
                    <a:pt x="30" y="89"/>
                    <a:pt x="27" y="82"/>
                  </a:cubicBezTo>
                  <a:close/>
                  <a:moveTo>
                    <a:pt x="22" y="45"/>
                  </a:moveTo>
                  <a:cubicBezTo>
                    <a:pt x="22" y="38"/>
                    <a:pt x="23" y="33"/>
                    <a:pt x="26" y="31"/>
                  </a:cubicBezTo>
                  <a:cubicBezTo>
                    <a:pt x="27" y="30"/>
                    <a:pt x="29" y="29"/>
                    <a:pt x="30" y="29"/>
                  </a:cubicBezTo>
                  <a:cubicBezTo>
                    <a:pt x="31" y="29"/>
                    <a:pt x="31" y="29"/>
                    <a:pt x="31" y="29"/>
                  </a:cubicBezTo>
                  <a:cubicBezTo>
                    <a:pt x="90" y="49"/>
                    <a:pt x="90" y="49"/>
                    <a:pt x="90" y="49"/>
                  </a:cubicBezTo>
                  <a:cubicBezTo>
                    <a:pt x="120" y="58"/>
                    <a:pt x="120" y="58"/>
                    <a:pt x="120" y="58"/>
                  </a:cubicBezTo>
                  <a:cubicBezTo>
                    <a:pt x="119" y="88"/>
                    <a:pt x="119" y="88"/>
                    <a:pt x="119" y="88"/>
                  </a:cubicBezTo>
                  <a:cubicBezTo>
                    <a:pt x="36" y="65"/>
                    <a:pt x="36" y="65"/>
                    <a:pt x="36" y="65"/>
                  </a:cubicBezTo>
                  <a:cubicBezTo>
                    <a:pt x="32" y="64"/>
                    <a:pt x="32" y="64"/>
                    <a:pt x="32" y="64"/>
                  </a:cubicBezTo>
                  <a:cubicBezTo>
                    <a:pt x="32" y="64"/>
                    <a:pt x="31" y="64"/>
                    <a:pt x="31" y="63"/>
                  </a:cubicBezTo>
                  <a:cubicBezTo>
                    <a:pt x="31" y="63"/>
                    <a:pt x="23" y="63"/>
                    <a:pt x="22" y="45"/>
                  </a:cubicBezTo>
                  <a:close/>
                  <a:moveTo>
                    <a:pt x="111" y="181"/>
                  </a:moveTo>
                  <a:cubicBezTo>
                    <a:pt x="24" y="157"/>
                    <a:pt x="24" y="157"/>
                    <a:pt x="24" y="157"/>
                  </a:cubicBezTo>
                  <a:cubicBezTo>
                    <a:pt x="24" y="157"/>
                    <a:pt x="24" y="157"/>
                    <a:pt x="24" y="156"/>
                  </a:cubicBezTo>
                  <a:cubicBezTo>
                    <a:pt x="23" y="156"/>
                    <a:pt x="15" y="156"/>
                    <a:pt x="15" y="138"/>
                  </a:cubicBezTo>
                  <a:cubicBezTo>
                    <a:pt x="15" y="131"/>
                    <a:pt x="16" y="126"/>
                    <a:pt x="18" y="124"/>
                  </a:cubicBezTo>
                  <a:cubicBezTo>
                    <a:pt x="20" y="123"/>
                    <a:pt x="21" y="122"/>
                    <a:pt x="23" y="122"/>
                  </a:cubicBezTo>
                  <a:cubicBezTo>
                    <a:pt x="23" y="122"/>
                    <a:pt x="24" y="122"/>
                    <a:pt x="24" y="122"/>
                  </a:cubicBezTo>
                  <a:cubicBezTo>
                    <a:pt x="24" y="122"/>
                    <a:pt x="24" y="122"/>
                    <a:pt x="24" y="122"/>
                  </a:cubicBezTo>
                  <a:cubicBezTo>
                    <a:pt x="112" y="151"/>
                    <a:pt x="112" y="151"/>
                    <a:pt x="112" y="151"/>
                  </a:cubicBezTo>
                  <a:lnTo>
                    <a:pt x="111" y="181"/>
                  </a:lnTo>
                  <a:close/>
                  <a:moveTo>
                    <a:pt x="225" y="150"/>
                  </a:moveTo>
                  <a:cubicBezTo>
                    <a:pt x="225" y="152"/>
                    <a:pt x="225" y="153"/>
                    <a:pt x="225" y="154"/>
                  </a:cubicBezTo>
                  <a:cubicBezTo>
                    <a:pt x="116" y="181"/>
                    <a:pt x="116" y="181"/>
                    <a:pt x="116" y="181"/>
                  </a:cubicBezTo>
                  <a:cubicBezTo>
                    <a:pt x="117" y="151"/>
                    <a:pt x="117" y="151"/>
                    <a:pt x="117" y="151"/>
                  </a:cubicBezTo>
                  <a:cubicBezTo>
                    <a:pt x="140" y="147"/>
                    <a:pt x="140" y="147"/>
                    <a:pt x="140" y="147"/>
                  </a:cubicBezTo>
                  <a:cubicBezTo>
                    <a:pt x="144" y="147"/>
                    <a:pt x="144" y="147"/>
                    <a:pt x="144" y="147"/>
                  </a:cubicBezTo>
                  <a:cubicBezTo>
                    <a:pt x="157" y="143"/>
                    <a:pt x="157" y="143"/>
                    <a:pt x="157" y="143"/>
                  </a:cubicBezTo>
                  <a:cubicBezTo>
                    <a:pt x="216" y="131"/>
                    <a:pt x="216" y="131"/>
                    <a:pt x="216" y="131"/>
                  </a:cubicBezTo>
                  <a:cubicBezTo>
                    <a:pt x="228" y="129"/>
                    <a:pt x="228" y="129"/>
                    <a:pt x="228" y="129"/>
                  </a:cubicBezTo>
                  <a:cubicBezTo>
                    <a:pt x="224" y="135"/>
                    <a:pt x="224" y="144"/>
                    <a:pt x="225" y="150"/>
                  </a:cubicBezTo>
                  <a:close/>
                  <a:moveTo>
                    <a:pt x="231" y="110"/>
                  </a:moveTo>
                  <a:cubicBezTo>
                    <a:pt x="231" y="110"/>
                    <a:pt x="231" y="110"/>
                    <a:pt x="230" y="110"/>
                  </a:cubicBezTo>
                  <a:cubicBezTo>
                    <a:pt x="222" y="112"/>
                    <a:pt x="222" y="112"/>
                    <a:pt x="222" y="112"/>
                  </a:cubicBezTo>
                  <a:cubicBezTo>
                    <a:pt x="144" y="134"/>
                    <a:pt x="144" y="134"/>
                    <a:pt x="144" y="134"/>
                  </a:cubicBezTo>
                  <a:cubicBezTo>
                    <a:pt x="143" y="105"/>
                    <a:pt x="143" y="105"/>
                    <a:pt x="143" y="105"/>
                  </a:cubicBezTo>
                  <a:cubicBezTo>
                    <a:pt x="168" y="96"/>
                    <a:pt x="168" y="96"/>
                    <a:pt x="168" y="96"/>
                  </a:cubicBezTo>
                  <a:cubicBezTo>
                    <a:pt x="231" y="76"/>
                    <a:pt x="231" y="76"/>
                    <a:pt x="231" y="76"/>
                  </a:cubicBezTo>
                  <a:cubicBezTo>
                    <a:pt x="231" y="76"/>
                    <a:pt x="234" y="75"/>
                    <a:pt x="237" y="78"/>
                  </a:cubicBezTo>
                  <a:cubicBezTo>
                    <a:pt x="239" y="80"/>
                    <a:pt x="240" y="85"/>
                    <a:pt x="240" y="91"/>
                  </a:cubicBezTo>
                  <a:cubicBezTo>
                    <a:pt x="239" y="109"/>
                    <a:pt x="231" y="110"/>
                    <a:pt x="231" y="11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1223572" y="2812130"/>
            <a:ext cx="2128470" cy="3039283"/>
            <a:chOff x="1223572" y="2812130"/>
            <a:chExt cx="2128470" cy="3039283"/>
          </a:xfrm>
        </p:grpSpPr>
        <p:sp>
          <p:nvSpPr>
            <p:cNvPr id="16" name="任意多边形 15"/>
            <p:cNvSpPr/>
            <p:nvPr/>
          </p:nvSpPr>
          <p:spPr>
            <a:xfrm rot="10800000">
              <a:off x="1223572" y="2812130"/>
              <a:ext cx="2128470" cy="3039283"/>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矩形 48"/>
            <p:cNvSpPr/>
            <p:nvPr/>
          </p:nvSpPr>
          <p:spPr>
            <a:xfrm>
              <a:off x="1424867" y="3836385"/>
              <a:ext cx="1725930" cy="1139825"/>
            </a:xfrm>
            <a:prstGeom prst="rect">
              <a:avLst/>
            </a:prstGeom>
          </p:spPr>
          <p:txBody>
            <a:bodyPr wrap="square" lIns="91436" tIns="45718" rIns="91436" bIns="45718">
              <a:no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基于 jieba 分词，正则，去除停用词，去除低频词。</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1632906" y="3307384"/>
              <a:ext cx="1325880" cy="368300"/>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文本预处理</a:t>
              </a:r>
            </a:p>
          </p:txBody>
        </p:sp>
      </p:grpSp>
      <p:grpSp>
        <p:nvGrpSpPr>
          <p:cNvPr id="35" name="组合 34"/>
          <p:cNvGrpSpPr/>
          <p:nvPr/>
        </p:nvGrpSpPr>
        <p:grpSpPr>
          <a:xfrm>
            <a:off x="3762368" y="2812130"/>
            <a:ext cx="2128470" cy="3039283"/>
            <a:chOff x="3762368" y="2812130"/>
            <a:chExt cx="2128470" cy="3039283"/>
          </a:xfrm>
        </p:grpSpPr>
        <p:sp>
          <p:nvSpPr>
            <p:cNvPr id="15" name="任意多边形 14"/>
            <p:cNvSpPr/>
            <p:nvPr/>
          </p:nvSpPr>
          <p:spPr>
            <a:xfrm rot="10800000">
              <a:off x="3762368" y="2812130"/>
              <a:ext cx="2128470" cy="3039283"/>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矩形 49"/>
            <p:cNvSpPr/>
            <p:nvPr/>
          </p:nvSpPr>
          <p:spPr>
            <a:xfrm>
              <a:off x="3909296" y="3836598"/>
              <a:ext cx="1725960" cy="1526119"/>
            </a:xfrm>
            <a:prstGeom prst="rect">
              <a:avLst/>
            </a:prstGeom>
          </p:spPr>
          <p:txBody>
            <a:bodyPr wrap="square" lIns="91436" tIns="45718" rIns="91436" bIns="45718">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计算出文档的每个词的TF-IDF值，然后取前</a:t>
              </a:r>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个作为关键词。</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4131301" y="3307384"/>
              <a:ext cx="1325880" cy="368300"/>
            </a:xfrm>
            <a:prstGeom prst="rect">
              <a:avLst/>
            </a:prstGeom>
          </p:spPr>
          <p:txBody>
            <a:bodyPr wrap="none">
              <a:spAutoFit/>
            </a:bodyPr>
            <a:lstStyle/>
            <a:p>
              <a:pPr algn="l"/>
              <a:r>
                <a:rPr lang="zh-CN" altLang="de-DE" b="1" dirty="0">
                  <a:solidFill>
                    <a:schemeClr val="bg1"/>
                  </a:solidFill>
                  <a:latin typeface="微软雅黑" panose="020B0503020204020204" pitchFamily="34" charset="-122"/>
                  <a:ea typeface="微软雅黑" panose="020B0503020204020204" pitchFamily="34" charset="-122"/>
                  <a:sym typeface="+mn-ea"/>
                </a:rPr>
                <a:t>提取关键词</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301163" y="2812130"/>
            <a:ext cx="2128470" cy="3039283"/>
            <a:chOff x="6301163" y="2812130"/>
            <a:chExt cx="2128470" cy="3039283"/>
          </a:xfrm>
        </p:grpSpPr>
        <p:sp>
          <p:nvSpPr>
            <p:cNvPr id="14" name="任意多边形 13"/>
            <p:cNvSpPr/>
            <p:nvPr/>
          </p:nvSpPr>
          <p:spPr>
            <a:xfrm rot="10800000">
              <a:off x="6301163" y="2812130"/>
              <a:ext cx="2128470" cy="3039283"/>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矩形 50"/>
            <p:cNvSpPr/>
            <p:nvPr/>
          </p:nvSpPr>
          <p:spPr>
            <a:xfrm>
              <a:off x="6557068" y="3835750"/>
              <a:ext cx="1725930" cy="1755140"/>
            </a:xfrm>
            <a:prstGeom prst="rect">
              <a:avLst/>
            </a:prstGeom>
          </p:spPr>
          <p:txBody>
            <a:bodyPr wrap="square" lIns="91436" tIns="45718" rIns="91436" bIns="45718">
              <a:no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使用</a:t>
              </a:r>
              <a:r>
                <a:rPr lang="en-US" altLang="zh-CN" sz="1600" dirty="0">
                  <a:solidFill>
                    <a:schemeClr val="bg1"/>
                  </a:solidFill>
                  <a:latin typeface="微软雅黑" panose="020B0503020204020204" pitchFamily="34" charset="-122"/>
                  <a:ea typeface="微软雅黑" panose="020B0503020204020204" pitchFamily="34" charset="-122"/>
                </a:rPr>
                <a:t>word2vec</a:t>
              </a:r>
              <a:r>
                <a:rPr lang="zh-CN" altLang="en-US" sz="1600" dirty="0">
                  <a:solidFill>
                    <a:schemeClr val="bg1"/>
                  </a:solidFill>
                  <a:latin typeface="微软雅黑" panose="020B0503020204020204" pitchFamily="34" charset="-122"/>
                  <a:ea typeface="微软雅黑" panose="020B0503020204020204" pitchFamily="34" charset="-122"/>
                </a:rPr>
                <a:t>对关键词编码，使用</a:t>
              </a:r>
              <a:r>
                <a:rPr lang="en-US" altLang="zh-CN" sz="1600" dirty="0">
                  <a:solidFill>
                    <a:schemeClr val="bg1"/>
                  </a:solidFill>
                  <a:latin typeface="微软雅黑" panose="020B0503020204020204" pitchFamily="34" charset="-122"/>
                  <a:ea typeface="微软雅黑" panose="020B0503020204020204" pitchFamily="34" charset="-122"/>
                </a:rPr>
                <a:t>doc2vec</a:t>
              </a:r>
              <a:r>
                <a:rPr lang="zh-CN" altLang="en-US" sz="1600" dirty="0">
                  <a:solidFill>
                    <a:schemeClr val="bg1"/>
                  </a:solidFill>
                  <a:latin typeface="微软雅黑" panose="020B0503020204020204" pitchFamily="34" charset="-122"/>
                  <a:ea typeface="微软雅黑" panose="020B0503020204020204" pitchFamily="34" charset="-122"/>
                </a:rPr>
                <a:t>对留言详情编码</a:t>
              </a:r>
            </a:p>
          </p:txBody>
        </p:sp>
        <p:sp>
          <p:nvSpPr>
            <p:cNvPr id="55" name="矩形 54"/>
            <p:cNvSpPr/>
            <p:nvPr/>
          </p:nvSpPr>
          <p:spPr>
            <a:xfrm>
              <a:off x="6808098" y="3306868"/>
              <a:ext cx="1107996" cy="369332"/>
            </a:xfrm>
            <a:prstGeom prst="rect">
              <a:avLst/>
            </a:prstGeom>
          </p:spPr>
          <p:txBody>
            <a:bodyPr wrap="none">
              <a:spAutoFit/>
            </a:bodyPr>
            <a:lstStyle/>
            <a:p>
              <a:pPr algn="l"/>
              <a:r>
                <a:rPr lang="zh-CN" altLang="en-US" b="1" noProof="1">
                  <a:solidFill>
                    <a:schemeClr val="bg1"/>
                  </a:solidFill>
                  <a:latin typeface="微软雅黑" panose="020B0503020204020204" pitchFamily="34" charset="-122"/>
                  <a:ea typeface="微软雅黑" panose="020B0503020204020204" pitchFamily="34" charset="-122"/>
                </a:rPr>
                <a:t>文本编码</a:t>
              </a:r>
              <a:endParaRPr lang="zh-CN" altLang="de-DE" b="1" noProof="1">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8839958" y="2812130"/>
            <a:ext cx="2128470" cy="3039283"/>
            <a:chOff x="8839958" y="2812130"/>
            <a:chExt cx="2128470" cy="3039283"/>
          </a:xfrm>
        </p:grpSpPr>
        <p:sp>
          <p:nvSpPr>
            <p:cNvPr id="13" name="任意多边形 12"/>
            <p:cNvSpPr/>
            <p:nvPr/>
          </p:nvSpPr>
          <p:spPr>
            <a:xfrm rot="10800000">
              <a:off x="8839958" y="2812130"/>
              <a:ext cx="2128470" cy="3039283"/>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矩形 51"/>
            <p:cNvSpPr/>
            <p:nvPr/>
          </p:nvSpPr>
          <p:spPr>
            <a:xfrm>
              <a:off x="9041213" y="3836598"/>
              <a:ext cx="1725960" cy="874403"/>
            </a:xfrm>
            <a:prstGeom prst="rect">
              <a:avLst/>
            </a:prstGeom>
          </p:spPr>
          <p:txBody>
            <a:bodyPr wrap="square" lIns="91436" tIns="45718" rIns="91436" bIns="45718">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a:solidFill>
                    <a:schemeClr val="bg1"/>
                  </a:solidFill>
                  <a:latin typeface="微软雅黑" panose="020B0503020204020204" pitchFamily="34" charset="-122"/>
                  <a:ea typeface="微软雅黑" panose="020B0503020204020204" pitchFamily="34" charset="-122"/>
                </a:rPr>
                <a:t>k-Means</a:t>
              </a:r>
              <a:r>
                <a:rPr lang="zh-CN" altLang="en-US" dirty="0">
                  <a:solidFill>
                    <a:schemeClr val="bg1"/>
                  </a:solidFill>
                  <a:latin typeface="微软雅黑" panose="020B0503020204020204" pitchFamily="34" charset="-122"/>
                  <a:ea typeface="微软雅黑" panose="020B0503020204020204" pitchFamily="34" charset="-122"/>
                </a:rPr>
                <a:t>方法进行聚类。</a:t>
              </a:r>
            </a:p>
          </p:txBody>
        </p:sp>
        <p:sp>
          <p:nvSpPr>
            <p:cNvPr id="56" name="矩形 55"/>
            <p:cNvSpPr/>
            <p:nvPr/>
          </p:nvSpPr>
          <p:spPr>
            <a:xfrm>
              <a:off x="9372023" y="3307384"/>
              <a:ext cx="1097280" cy="368300"/>
            </a:xfrm>
            <a:prstGeom prst="rect">
              <a:avLst/>
            </a:prstGeom>
          </p:spPr>
          <p:txBody>
            <a:bodyPr wrap="none">
              <a:spAutoFit/>
            </a:bodyPr>
            <a:lstStyle/>
            <a:p>
              <a:r>
                <a:rPr lang="zh-CN" altLang="de-DE" b="1" noProof="1">
                  <a:solidFill>
                    <a:schemeClr val="bg1"/>
                  </a:solidFill>
                  <a:latin typeface="微软雅黑" panose="020B0503020204020204" pitchFamily="34" charset="-122"/>
                  <a:ea typeface="微软雅黑" panose="020B0503020204020204" pitchFamily="34" charset="-122"/>
                </a:rPr>
                <a:t>文本聚类</a:t>
              </a:r>
            </a:p>
          </p:txBody>
        </p:sp>
      </p:grpSp>
      <p:pic>
        <p:nvPicPr>
          <p:cNvPr id="48" name="图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Tree>
  </p:cSld>
  <p:clrMapOvr>
    <a:masterClrMapping/>
  </p:clrMapOvr>
  <p:transition spd="slow">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49" presetClass="entr" presetSubtype="0" decel="10000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 calcmode="lin" valueType="num">
                                      <p:cBhvr>
                                        <p:cTn id="21" dur="500" fill="hold"/>
                                        <p:tgtEl>
                                          <p:spTgt spid="45"/>
                                        </p:tgtEl>
                                        <p:attrNameLst>
                                          <p:attrName>style.rotation</p:attrName>
                                        </p:attrNameLst>
                                      </p:cBhvr>
                                      <p:tavLst>
                                        <p:tav tm="0">
                                          <p:val>
                                            <p:fltVal val="360"/>
                                          </p:val>
                                        </p:tav>
                                        <p:tav tm="100000">
                                          <p:val>
                                            <p:fltVal val="0"/>
                                          </p:val>
                                        </p:tav>
                                      </p:tavLst>
                                    </p:anim>
                                    <p:animEffect transition="in" filter="fade">
                                      <p:cBhvr>
                                        <p:cTn id="22" dur="500"/>
                                        <p:tgtEl>
                                          <p:spTgt spid="45"/>
                                        </p:tgtEl>
                                      </p:cBhvr>
                                    </p:animEffect>
                                  </p:childTnLst>
                                </p:cTn>
                              </p:par>
                            </p:childTnLst>
                          </p:cTn>
                        </p:par>
                        <p:par>
                          <p:cTn id="23" fill="hold">
                            <p:stCondLst>
                              <p:cond delay="500"/>
                            </p:stCondLst>
                            <p:childTnLst>
                              <p:par>
                                <p:cTn id="24" presetID="1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p:tgtEl>
                                          <p:spTgt spid="2"/>
                                        </p:tgtEl>
                                        <p:attrNameLst>
                                          <p:attrName>ppt_y</p:attrName>
                                        </p:attrNameLst>
                                      </p:cBhvr>
                                      <p:tavLst>
                                        <p:tav tm="0">
                                          <p:val>
                                            <p:strVal val="#ppt_y+#ppt_h*1.125000"/>
                                          </p:val>
                                        </p:tav>
                                        <p:tav tm="100000">
                                          <p:val>
                                            <p:strVal val="#ppt_y"/>
                                          </p:val>
                                        </p:tav>
                                      </p:tavLst>
                                    </p:anim>
                                    <p:animEffect transition="in" filter="wipe(up)">
                                      <p:cBhvr>
                                        <p:cTn id="27" dur="500"/>
                                        <p:tgtEl>
                                          <p:spTgt spid="2"/>
                                        </p:tgtEl>
                                      </p:cBhvr>
                                    </p:animEffect>
                                  </p:childTnLst>
                                </p:cTn>
                              </p:par>
                            </p:childTnLst>
                          </p:cTn>
                        </p:par>
                        <p:par>
                          <p:cTn id="28" fill="hold">
                            <p:stCondLst>
                              <p:cond delay="1000"/>
                            </p:stCondLst>
                            <p:childTnLst>
                              <p:par>
                                <p:cTn id="29" presetID="49" presetClass="entr" presetSubtype="0" decel="10000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 calcmode="lin" valueType="num">
                                      <p:cBhvr>
                                        <p:cTn id="33" dur="500" fill="hold"/>
                                        <p:tgtEl>
                                          <p:spTgt spid="44"/>
                                        </p:tgtEl>
                                        <p:attrNameLst>
                                          <p:attrName>style.rotation</p:attrName>
                                        </p:attrNameLst>
                                      </p:cBhvr>
                                      <p:tavLst>
                                        <p:tav tm="0">
                                          <p:val>
                                            <p:fltVal val="360"/>
                                          </p:val>
                                        </p:tav>
                                        <p:tav tm="100000">
                                          <p:val>
                                            <p:fltVal val="0"/>
                                          </p:val>
                                        </p:tav>
                                      </p:tavLst>
                                    </p:anim>
                                    <p:animEffect transition="in" filter="fade">
                                      <p:cBhvr>
                                        <p:cTn id="34" dur="500"/>
                                        <p:tgtEl>
                                          <p:spTgt spid="44"/>
                                        </p:tgtEl>
                                      </p:cBhvr>
                                    </p:animEffect>
                                  </p:childTnLst>
                                </p:cTn>
                              </p:par>
                            </p:childTnLst>
                          </p:cTn>
                        </p:par>
                        <p:par>
                          <p:cTn id="35" fill="hold">
                            <p:stCondLst>
                              <p:cond delay="1500"/>
                            </p:stCondLst>
                            <p:childTnLst>
                              <p:par>
                                <p:cTn id="36" presetID="12" presetClass="entr" presetSubtype="4"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p:tgtEl>
                                          <p:spTgt spid="35"/>
                                        </p:tgtEl>
                                        <p:attrNameLst>
                                          <p:attrName>ppt_y</p:attrName>
                                        </p:attrNameLst>
                                      </p:cBhvr>
                                      <p:tavLst>
                                        <p:tav tm="0">
                                          <p:val>
                                            <p:strVal val="#ppt_y+#ppt_h*1.125000"/>
                                          </p:val>
                                        </p:tav>
                                        <p:tav tm="100000">
                                          <p:val>
                                            <p:strVal val="#ppt_y"/>
                                          </p:val>
                                        </p:tav>
                                      </p:tavLst>
                                    </p:anim>
                                    <p:animEffect transition="in" filter="wipe(up)">
                                      <p:cBhvr>
                                        <p:cTn id="39" dur="500"/>
                                        <p:tgtEl>
                                          <p:spTgt spid="35"/>
                                        </p:tgtEl>
                                      </p:cBhvr>
                                    </p:animEffect>
                                  </p:childTnLst>
                                </p:cTn>
                              </p:par>
                            </p:childTnLst>
                          </p:cTn>
                        </p:par>
                        <p:par>
                          <p:cTn id="40" fill="hold">
                            <p:stCondLst>
                              <p:cond delay="2000"/>
                            </p:stCondLst>
                            <p:childTnLst>
                              <p:par>
                                <p:cTn id="41" presetID="49" presetClass="entr" presetSubtype="0" decel="10000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 calcmode="lin" valueType="num">
                                      <p:cBhvr>
                                        <p:cTn id="45" dur="500" fill="hold"/>
                                        <p:tgtEl>
                                          <p:spTgt spid="43"/>
                                        </p:tgtEl>
                                        <p:attrNameLst>
                                          <p:attrName>style.rotation</p:attrName>
                                        </p:attrNameLst>
                                      </p:cBhvr>
                                      <p:tavLst>
                                        <p:tav tm="0">
                                          <p:val>
                                            <p:fltVal val="360"/>
                                          </p:val>
                                        </p:tav>
                                        <p:tav tm="100000">
                                          <p:val>
                                            <p:fltVal val="0"/>
                                          </p:val>
                                        </p:tav>
                                      </p:tavLst>
                                    </p:anim>
                                    <p:animEffect transition="in" filter="fade">
                                      <p:cBhvr>
                                        <p:cTn id="46" dur="500"/>
                                        <p:tgtEl>
                                          <p:spTgt spid="43"/>
                                        </p:tgtEl>
                                      </p:cBhvr>
                                    </p:animEffect>
                                  </p:childTnLst>
                                </p:cTn>
                              </p:par>
                            </p:childTnLst>
                          </p:cTn>
                        </p:par>
                        <p:par>
                          <p:cTn id="47" fill="hold">
                            <p:stCondLst>
                              <p:cond delay="2500"/>
                            </p:stCondLst>
                            <p:childTnLst>
                              <p:par>
                                <p:cTn id="48" presetID="12" presetClass="entr" presetSubtype="4" fill="hold" nodeType="after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p:tgtEl>
                                          <p:spTgt spid="36"/>
                                        </p:tgtEl>
                                        <p:attrNameLst>
                                          <p:attrName>ppt_y</p:attrName>
                                        </p:attrNameLst>
                                      </p:cBhvr>
                                      <p:tavLst>
                                        <p:tav tm="0">
                                          <p:val>
                                            <p:strVal val="#ppt_y+#ppt_h*1.125000"/>
                                          </p:val>
                                        </p:tav>
                                        <p:tav tm="100000">
                                          <p:val>
                                            <p:strVal val="#ppt_y"/>
                                          </p:val>
                                        </p:tav>
                                      </p:tavLst>
                                    </p:anim>
                                    <p:animEffect transition="in" filter="wipe(up)">
                                      <p:cBhvr>
                                        <p:cTn id="51" dur="500"/>
                                        <p:tgtEl>
                                          <p:spTgt spid="36"/>
                                        </p:tgtEl>
                                      </p:cBhvr>
                                    </p:animEffect>
                                  </p:childTnLst>
                                </p:cTn>
                              </p:par>
                            </p:childTnLst>
                          </p:cTn>
                        </p:par>
                        <p:par>
                          <p:cTn id="52" fill="hold">
                            <p:stCondLst>
                              <p:cond delay="3000"/>
                            </p:stCondLst>
                            <p:childTnLst>
                              <p:par>
                                <p:cTn id="53" presetID="49" presetClass="entr" presetSubtype="0" decel="10000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anim calcmode="lin" valueType="num">
                                      <p:cBhvr>
                                        <p:cTn id="57" dur="500" fill="hold"/>
                                        <p:tgtEl>
                                          <p:spTgt spid="3"/>
                                        </p:tgtEl>
                                        <p:attrNameLst>
                                          <p:attrName>style.rotation</p:attrName>
                                        </p:attrNameLst>
                                      </p:cBhvr>
                                      <p:tavLst>
                                        <p:tav tm="0">
                                          <p:val>
                                            <p:fltVal val="360"/>
                                          </p:val>
                                        </p:tav>
                                        <p:tav tm="100000">
                                          <p:val>
                                            <p:fltVal val="0"/>
                                          </p:val>
                                        </p:tav>
                                      </p:tavLst>
                                    </p:anim>
                                    <p:animEffect transition="in" filter="fade">
                                      <p:cBhvr>
                                        <p:cTn id="58" dur="500"/>
                                        <p:tgtEl>
                                          <p:spTgt spid="3"/>
                                        </p:tgtEl>
                                      </p:cBhvr>
                                    </p:animEffect>
                                  </p:childTnLst>
                                </p:cTn>
                              </p:par>
                            </p:childTnLst>
                          </p:cTn>
                        </p:par>
                        <p:par>
                          <p:cTn id="59" fill="hold">
                            <p:stCondLst>
                              <p:cond delay="3500"/>
                            </p:stCondLst>
                            <p:childTnLst>
                              <p:par>
                                <p:cTn id="60" presetID="12" presetClass="entr" presetSubtype="4" fill="hold" nodeType="after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p:tgtEl>
                                          <p:spTgt spid="37"/>
                                        </p:tgtEl>
                                        <p:attrNameLst>
                                          <p:attrName>ppt_y</p:attrName>
                                        </p:attrNameLst>
                                      </p:cBhvr>
                                      <p:tavLst>
                                        <p:tav tm="0">
                                          <p:val>
                                            <p:strVal val="#ppt_y+#ppt_h*1.125000"/>
                                          </p:val>
                                        </p:tav>
                                        <p:tav tm="100000">
                                          <p:val>
                                            <p:strVal val="#ppt_y"/>
                                          </p:val>
                                        </p:tav>
                                      </p:tavLst>
                                    </p:anim>
                                    <p:animEffect transition="in" filter="wipe(up)">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85659" y="989993"/>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2"/>
          <p:cNvSpPr txBox="1"/>
          <p:nvPr/>
        </p:nvSpPr>
        <p:spPr>
          <a:xfrm>
            <a:off x="988774" y="447872"/>
            <a:ext cx="618968" cy="193902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目录</a:t>
            </a:r>
          </a:p>
        </p:txBody>
      </p:sp>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t="49851"/>
          <a:stretch>
            <a:fillRect/>
          </a:stretch>
        </p:blipFill>
        <p:spPr>
          <a:xfrm rot="3471004">
            <a:off x="8073548" y="-1569285"/>
            <a:ext cx="6675711" cy="4628679"/>
          </a:xfrm>
          <a:prstGeom prst="rect">
            <a:avLst/>
          </a:prstGeom>
        </p:spPr>
      </p:pic>
      <p:grpSp>
        <p:nvGrpSpPr>
          <p:cNvPr id="3" name="组合 2"/>
          <p:cNvGrpSpPr/>
          <p:nvPr/>
        </p:nvGrpSpPr>
        <p:grpSpPr>
          <a:xfrm>
            <a:off x="4181983" y="1417384"/>
            <a:ext cx="2669321" cy="1436009"/>
            <a:chOff x="4181983" y="1417384"/>
            <a:chExt cx="2669321" cy="1436009"/>
          </a:xfrm>
        </p:grpSpPr>
        <p:sp>
          <p:nvSpPr>
            <p:cNvPr id="19" name="矩形 18"/>
            <p:cNvSpPr/>
            <p:nvPr/>
          </p:nvSpPr>
          <p:spPr>
            <a:xfrm>
              <a:off x="4181983" y="2484061"/>
              <a:ext cx="2669321"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选题背景及研究意义</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p:cNvGrpSpPr/>
            <p:nvPr/>
          </p:nvGrpSpPr>
          <p:grpSpPr>
            <a:xfrm>
              <a:off x="5073712" y="1417384"/>
              <a:ext cx="886626" cy="889770"/>
              <a:chOff x="3379329" y="1833532"/>
              <a:chExt cx="886626" cy="889770"/>
            </a:xfrm>
          </p:grpSpPr>
          <p:sp>
            <p:nvSpPr>
              <p:cNvPr id="21" name="Oval 5"/>
              <p:cNvSpPr>
                <a:spLocks noChangeArrowheads="1"/>
              </p:cNvSpPr>
              <p:nvPr/>
            </p:nvSpPr>
            <p:spPr bwMode="auto">
              <a:xfrm>
                <a:off x="3379329"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3" name="Freeform 28"/>
              <p:cNvSpPr>
                <a:spLocks noEditPoints="1"/>
              </p:cNvSpPr>
              <p:nvPr/>
            </p:nvSpPr>
            <p:spPr bwMode="auto">
              <a:xfrm>
                <a:off x="3552462" y="2057401"/>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grpSp>
        <p:nvGrpSpPr>
          <p:cNvPr id="4" name="组合 3"/>
          <p:cNvGrpSpPr/>
          <p:nvPr/>
        </p:nvGrpSpPr>
        <p:grpSpPr>
          <a:xfrm>
            <a:off x="7231336" y="1594602"/>
            <a:ext cx="495551" cy="1249577"/>
            <a:chOff x="7231336" y="1594602"/>
            <a:chExt cx="495551" cy="1249577"/>
          </a:xfrm>
        </p:grpSpPr>
        <p:sp>
          <p:nvSpPr>
            <p:cNvPr id="25" name="Freeform 12"/>
            <p:cNvSpPr>
              <a:spLocks noEditPoints="1"/>
            </p:cNvSpPr>
            <p:nvPr/>
          </p:nvSpPr>
          <p:spPr bwMode="auto">
            <a:xfrm flipH="1">
              <a:off x="7231336" y="1594602"/>
              <a:ext cx="495551" cy="52965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49" name="矩形 48"/>
            <p:cNvSpPr/>
            <p:nvPr/>
          </p:nvSpPr>
          <p:spPr>
            <a:xfrm>
              <a:off x="7320070" y="2474847"/>
              <a:ext cx="184731" cy="369332"/>
            </a:xfrm>
            <a:prstGeom prst="rect">
              <a:avLst/>
            </a:prstGeom>
          </p:spPr>
          <p:txBody>
            <a:bodyPr wrap="none">
              <a:spAutoFit/>
            </a:bodyPr>
            <a:lstStyle/>
            <a:p>
              <a:pPr algn="ct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8250539" y="1426599"/>
            <a:ext cx="1365250" cy="1425762"/>
            <a:chOff x="8582248" y="1417384"/>
            <a:chExt cx="1365250" cy="1425762"/>
          </a:xfrm>
        </p:grpSpPr>
        <p:grpSp>
          <p:nvGrpSpPr>
            <p:cNvPr id="45" name="组合 44"/>
            <p:cNvGrpSpPr/>
            <p:nvPr/>
          </p:nvGrpSpPr>
          <p:grpSpPr>
            <a:xfrm>
              <a:off x="8821560" y="1417384"/>
              <a:ext cx="886626" cy="889770"/>
              <a:chOff x="7127177" y="1833532"/>
              <a:chExt cx="886626" cy="889770"/>
            </a:xfrm>
          </p:grpSpPr>
          <p:sp>
            <p:nvSpPr>
              <p:cNvPr id="28" name="Oval 5"/>
              <p:cNvSpPr>
                <a:spLocks noChangeArrowheads="1"/>
              </p:cNvSpPr>
              <p:nvPr/>
            </p:nvSpPr>
            <p:spPr bwMode="auto">
              <a:xfrm>
                <a:off x="7127177"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dirty="0"/>
              </a:p>
            </p:txBody>
          </p:sp>
          <p:sp>
            <p:nvSpPr>
              <p:cNvPr id="29" name="Freeform 8"/>
              <p:cNvSpPr>
                <a:spLocks noEditPoints="1"/>
              </p:cNvSpPr>
              <p:nvPr/>
            </p:nvSpPr>
            <p:spPr bwMode="auto">
              <a:xfrm rot="2925393">
                <a:off x="7425337" y="2026547"/>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0" name="矩形 49"/>
            <p:cNvSpPr/>
            <p:nvPr/>
          </p:nvSpPr>
          <p:spPr>
            <a:xfrm>
              <a:off x="8582248" y="2474846"/>
              <a:ext cx="1365250" cy="368300"/>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研究任务</a:t>
              </a:r>
            </a:p>
          </p:txBody>
        </p:sp>
      </p:grpSp>
      <p:grpSp>
        <p:nvGrpSpPr>
          <p:cNvPr id="6" name="组合 5"/>
          <p:cNvGrpSpPr/>
          <p:nvPr/>
        </p:nvGrpSpPr>
        <p:grpSpPr>
          <a:xfrm>
            <a:off x="2534491" y="3472458"/>
            <a:ext cx="1377301" cy="1387787"/>
            <a:chOff x="2534491" y="3472458"/>
            <a:chExt cx="1377301" cy="1387787"/>
          </a:xfrm>
        </p:grpSpPr>
        <p:grpSp>
          <p:nvGrpSpPr>
            <p:cNvPr id="35" name="组合 34"/>
            <p:cNvGrpSpPr/>
            <p:nvPr/>
          </p:nvGrpSpPr>
          <p:grpSpPr>
            <a:xfrm>
              <a:off x="2787389" y="3472458"/>
              <a:ext cx="886626" cy="889770"/>
              <a:chOff x="6601900" y="3801169"/>
              <a:chExt cx="886626" cy="889770"/>
            </a:xfrm>
          </p:grpSpPr>
          <p:sp>
            <p:nvSpPr>
              <p:cNvPr id="32" name="Oval 5"/>
              <p:cNvSpPr>
                <a:spLocks noChangeArrowheads="1"/>
              </p:cNvSpPr>
              <p:nvPr/>
            </p:nvSpPr>
            <p:spPr bwMode="auto">
              <a:xfrm>
                <a:off x="6601900" y="3801169"/>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4" name="Freeform 7"/>
              <p:cNvSpPr>
                <a:spLocks noEditPoints="1"/>
              </p:cNvSpPr>
              <p:nvPr/>
            </p:nvSpPr>
            <p:spPr bwMode="auto">
              <a:xfrm>
                <a:off x="6784405" y="4000624"/>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1" name="矩形 50"/>
            <p:cNvSpPr/>
            <p:nvPr/>
          </p:nvSpPr>
          <p:spPr>
            <a:xfrm>
              <a:off x="2534491" y="4490913"/>
              <a:ext cx="1377301"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5790067" y="3473093"/>
            <a:ext cx="1433195" cy="1386755"/>
            <a:chOff x="6305687" y="3472458"/>
            <a:chExt cx="1433195" cy="1386755"/>
          </a:xfrm>
        </p:grpSpPr>
        <p:grpSp>
          <p:nvGrpSpPr>
            <p:cNvPr id="42" name="组合 41"/>
            <p:cNvGrpSpPr/>
            <p:nvPr/>
          </p:nvGrpSpPr>
          <p:grpSpPr>
            <a:xfrm>
              <a:off x="6578972" y="3472458"/>
              <a:ext cx="886626" cy="889770"/>
              <a:chOff x="9273544" y="4223570"/>
              <a:chExt cx="886626" cy="889770"/>
            </a:xfrm>
          </p:grpSpPr>
          <p:sp>
            <p:nvSpPr>
              <p:cNvPr id="40" name="Oval 5"/>
              <p:cNvSpPr>
                <a:spLocks noChangeArrowheads="1"/>
              </p:cNvSpPr>
              <p:nvPr/>
            </p:nvSpPr>
            <p:spPr bwMode="auto">
              <a:xfrm>
                <a:off x="9273544" y="4223570"/>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41" name="Freeform 12"/>
              <p:cNvSpPr>
                <a:spLocks noEditPoints="1"/>
              </p:cNvSpPr>
              <p:nvPr/>
            </p:nvSpPr>
            <p:spPr bwMode="auto">
              <a:xfrm>
                <a:off x="9515153" y="4397775"/>
                <a:ext cx="403407" cy="46613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sp>
          <p:nvSpPr>
            <p:cNvPr id="53" name="矩形 52"/>
            <p:cNvSpPr/>
            <p:nvPr/>
          </p:nvSpPr>
          <p:spPr>
            <a:xfrm>
              <a:off x="6305687" y="4490913"/>
              <a:ext cx="1433195" cy="368300"/>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300" fill="hold"/>
                                        <p:tgtEl>
                                          <p:spTgt spid="18"/>
                                        </p:tgtEl>
                                        <p:attrNameLst>
                                          <p:attrName>ppt_x</p:attrName>
                                        </p:attrNameLst>
                                      </p:cBhvr>
                                      <p:tavLst>
                                        <p:tav tm="0">
                                          <p:val>
                                            <p:strVal val="1+#ppt_w/2"/>
                                          </p:val>
                                        </p:tav>
                                        <p:tav tm="100000">
                                          <p:val>
                                            <p:strVal val="#ppt_x"/>
                                          </p:val>
                                        </p:tav>
                                      </p:tavLst>
                                    </p:anim>
                                    <p:anim calcmode="lin" valueType="num">
                                      <p:cBhvr additive="base">
                                        <p:cTn id="8" dur="1300" fill="hold"/>
                                        <p:tgtEl>
                                          <p:spTgt spid="18"/>
                                        </p:tgtEl>
                                        <p:attrNameLst>
                                          <p:attrName>ppt_y</p:attrName>
                                        </p:attrNameLst>
                                      </p:cBhvr>
                                      <p:tavLst>
                                        <p:tav tm="0">
                                          <p:val>
                                            <p:strVal val="0-#ppt_h/2"/>
                                          </p:val>
                                        </p:tav>
                                        <p:tav tm="100000">
                                          <p:val>
                                            <p:strVal val="#ppt_y"/>
                                          </p:val>
                                        </p:tav>
                                      </p:tavLst>
                                    </p:anim>
                                  </p:childTnLst>
                                </p:cTn>
                              </p:par>
                              <p:par>
                                <p:cTn id="9" presetID="12" presetClass="entr" presetSubtype="8" fill="hold"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right)">
                                      <p:cBhvr>
                                        <p:cTn id="12" dur="500"/>
                                        <p:tgtEl>
                                          <p:spTgt spid="15"/>
                                        </p:tgtEl>
                                      </p:cBhvr>
                                    </p:animEffect>
                                  </p:childTnLst>
                                </p:cTn>
                              </p:par>
                              <p:par>
                                <p:cTn id="13" presetID="12" presetClass="entr" presetSubtype="8"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right)">
                                      <p:cBhvr>
                                        <p:cTn id="16" dur="500"/>
                                        <p:tgtEl>
                                          <p:spTgt spid="16"/>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ppt_y</p:attrName>
                                        </p:attrNameLst>
                                      </p:cBhvr>
                                      <p:tavLst>
                                        <p:tav tm="0">
                                          <p:val>
                                            <p:strVal val="#ppt_y-#ppt_h*1.125000"/>
                                          </p:val>
                                        </p:tav>
                                        <p:tav tm="100000">
                                          <p:val>
                                            <p:strVal val="#ppt_y"/>
                                          </p:val>
                                        </p:tav>
                                      </p:tavLst>
                                    </p:anim>
                                    <p:animEffect transition="in" filter="wipe(down)">
                                      <p:cBhvr>
                                        <p:cTn id="21" dur="500"/>
                                        <p:tgtEl>
                                          <p:spTgt spid="3"/>
                                        </p:tgtEl>
                                      </p:cBhvr>
                                    </p:animEffect>
                                  </p:childTnLst>
                                </p:cTn>
                              </p:par>
                            </p:childTnLst>
                          </p:cTn>
                        </p:par>
                        <p:par>
                          <p:cTn id="22" fill="hold">
                            <p:stCondLst>
                              <p:cond delay="2000"/>
                            </p:stCondLst>
                            <p:childTnLst>
                              <p:par>
                                <p:cTn id="23" presetID="1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down)">
                                      <p:cBhvr>
                                        <p:cTn id="26" dur="500"/>
                                        <p:tgtEl>
                                          <p:spTgt spid="4"/>
                                        </p:tgtEl>
                                      </p:cBhvr>
                                    </p:animEffect>
                                  </p:childTnLst>
                                </p:cTn>
                              </p:par>
                            </p:childTnLst>
                          </p:cTn>
                        </p:par>
                        <p:par>
                          <p:cTn id="27" fill="hold">
                            <p:stCondLst>
                              <p:cond delay="2500"/>
                            </p:stCondLst>
                            <p:childTnLst>
                              <p:par>
                                <p:cTn id="28" presetID="1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ppt_y</p:attrName>
                                        </p:attrNameLst>
                                      </p:cBhvr>
                                      <p:tavLst>
                                        <p:tav tm="0">
                                          <p:val>
                                            <p:strVal val="#ppt_y-#ppt_h*1.125000"/>
                                          </p:val>
                                        </p:tav>
                                        <p:tav tm="100000">
                                          <p:val>
                                            <p:strVal val="#ppt_y"/>
                                          </p:val>
                                        </p:tav>
                                      </p:tavLst>
                                    </p:anim>
                                    <p:animEffect transition="in" filter="wipe(down)">
                                      <p:cBhvr>
                                        <p:cTn id="31" dur="500"/>
                                        <p:tgtEl>
                                          <p:spTgt spid="5"/>
                                        </p:tgtEl>
                                      </p:cBhvr>
                                    </p:animEffect>
                                  </p:childTnLst>
                                </p:cTn>
                              </p:par>
                            </p:childTnLst>
                          </p:cTn>
                        </p:par>
                        <p:par>
                          <p:cTn id="32" fill="hold">
                            <p:stCondLst>
                              <p:cond delay="3000"/>
                            </p:stCondLst>
                            <p:childTnLst>
                              <p:par>
                                <p:cTn id="33" presetID="12" presetClass="entr" presetSubtype="1"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ppt_y</p:attrName>
                                        </p:attrNameLst>
                                      </p:cBhvr>
                                      <p:tavLst>
                                        <p:tav tm="0">
                                          <p:val>
                                            <p:strVal val="#ppt_y-#ppt_h*1.125000"/>
                                          </p:val>
                                        </p:tav>
                                        <p:tav tm="100000">
                                          <p:val>
                                            <p:strVal val="#ppt_y"/>
                                          </p:val>
                                        </p:tav>
                                      </p:tavLst>
                                    </p:anim>
                                    <p:animEffect transition="in" filter="wipe(down)">
                                      <p:cBhvr>
                                        <p:cTn id="36" dur="500"/>
                                        <p:tgtEl>
                                          <p:spTgt spid="6"/>
                                        </p:tgtEl>
                                      </p:cBhvr>
                                    </p:animEffect>
                                  </p:childTnLst>
                                </p:cTn>
                              </p:par>
                            </p:childTnLst>
                          </p:cTn>
                        </p:par>
                        <p:par>
                          <p:cTn id="37" fill="hold">
                            <p:stCondLst>
                              <p:cond delay="3500"/>
                            </p:stCondLst>
                            <p:childTnLst>
                              <p:par>
                                <p:cTn id="38" presetID="1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ppt_y</p:attrName>
                                        </p:attrNameLst>
                                      </p:cBhvr>
                                      <p:tavLst>
                                        <p:tav tm="0">
                                          <p:val>
                                            <p:strVal val="#ppt_y-#ppt_h*1.125000"/>
                                          </p:val>
                                        </p:tav>
                                        <p:tav tm="100000">
                                          <p:val>
                                            <p:strVal val="#ppt_y"/>
                                          </p:val>
                                        </p:tav>
                                      </p:tavLst>
                                    </p:anim>
                                    <p:animEffect transition="in" filter="wipe(down)">
                                      <p:cBhvr>
                                        <p:cTn id="41" dur="500"/>
                                        <p:tgtEl>
                                          <p:spTgt spid="8"/>
                                        </p:tgtEl>
                                      </p:cBhvr>
                                    </p:animEffect>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457200" y="304800"/>
            <a:ext cx="3048000" cy="2222500"/>
            <a:chOff x="720" y="480"/>
            <a:chExt cx="4800" cy="3500"/>
          </a:xfrm>
        </p:grpSpPr>
        <p:sp>
          <p:nvSpPr>
            <p:cNvPr id="15" name="任意多边形: 形状 3"/>
            <p:cNvSpPr/>
            <p:nvPr>
              <p:custDataLst>
                <p:tags r:id="rId13"/>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0" name="矩形 19"/>
            <p:cNvSpPr/>
            <p:nvPr>
              <p:custDataLst>
                <p:tags r:id="rId14"/>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1" name="矩形 20"/>
            <p:cNvSpPr/>
            <p:nvPr>
              <p:custDataLst>
                <p:tags r:id="rId15"/>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矩形 21"/>
            <p:cNvSpPr/>
            <p:nvPr>
              <p:custDataLst>
                <p:tags r:id="rId16"/>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2" name="组合 1"/>
          <p:cNvGrpSpPr/>
          <p:nvPr>
            <p:custDataLst>
              <p:tags r:id="rId3"/>
            </p:custDataLst>
          </p:nvPr>
        </p:nvGrpSpPr>
        <p:grpSpPr>
          <a:xfrm>
            <a:off x="8686800" y="4334510"/>
            <a:ext cx="3048000" cy="2218690"/>
            <a:chOff x="13680" y="6826"/>
            <a:chExt cx="4800" cy="3494"/>
          </a:xfrm>
        </p:grpSpPr>
        <p:sp>
          <p:nvSpPr>
            <p:cNvPr id="13" name="任意多边形: 形状 2"/>
            <p:cNvSpPr/>
            <p:nvPr>
              <p:custDataLst>
                <p:tags r:id="rId9"/>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4" name="矩形 23"/>
            <p:cNvSpPr/>
            <p:nvPr>
              <p:custDataLst>
                <p:tags r:id="rId10"/>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5" name="矩形 24"/>
            <p:cNvSpPr/>
            <p:nvPr>
              <p:custDataLst>
                <p:tags r:id="rId11"/>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6" name="矩形 25"/>
            <p:cNvSpPr/>
            <p:nvPr>
              <p:custDataLst>
                <p:tags r:id="rId12"/>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17" name="Right Triangle 13"/>
          <p:cNvSpPr/>
          <p:nvPr>
            <p:custDataLst>
              <p:tags r:id="rId4"/>
            </p:custDataLst>
          </p:nvPr>
        </p:nvSpPr>
        <p:spPr>
          <a:xfrm>
            <a:off x="8980143" y="0"/>
            <a:ext cx="3211859" cy="2888166"/>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直角三角形 3"/>
          <p:cNvSpPr/>
          <p:nvPr>
            <p:custDataLst>
              <p:tags r:id="rId5"/>
            </p:custDataLst>
          </p:nvPr>
        </p:nvSpPr>
        <p:spPr>
          <a:xfrm>
            <a:off x="0" y="3969835"/>
            <a:ext cx="3211859" cy="2888166"/>
          </a:xfrm>
          <a:prstGeom prst="rtTriangl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6"/>
            </p:custDataLst>
          </p:nvPr>
        </p:nvPicPr>
        <p:blipFill>
          <a:blip r:embed="rId18"/>
          <a:stretch>
            <a:fillRect/>
          </a:stretch>
        </p:blipFill>
        <p:spPr>
          <a:xfrm>
            <a:off x="676910" y="978760"/>
            <a:ext cx="10642882" cy="1548540"/>
          </a:xfrm>
          <a:prstGeom prst="rect">
            <a:avLst/>
          </a:prstGeom>
        </p:spPr>
      </p:pic>
      <p:pic>
        <p:nvPicPr>
          <p:cNvPr id="6" name="图片 5"/>
          <p:cNvPicPr>
            <a:picLocks noChangeAspect="1"/>
          </p:cNvPicPr>
          <p:nvPr>
            <p:custDataLst>
              <p:tags r:id="rId7"/>
            </p:custDataLst>
          </p:nvPr>
        </p:nvPicPr>
        <p:blipFill>
          <a:blip r:embed="rId19"/>
          <a:stretch>
            <a:fillRect/>
          </a:stretch>
        </p:blipFill>
        <p:spPr>
          <a:xfrm>
            <a:off x="580419" y="4046035"/>
            <a:ext cx="4838700" cy="1244600"/>
          </a:xfrm>
          <a:prstGeom prst="rect">
            <a:avLst/>
          </a:prstGeom>
        </p:spPr>
      </p:pic>
      <p:pic>
        <p:nvPicPr>
          <p:cNvPr id="7" name="图片 6"/>
          <p:cNvPicPr>
            <a:picLocks noChangeAspect="1"/>
          </p:cNvPicPr>
          <p:nvPr>
            <p:custDataLst>
              <p:tags r:id="rId8"/>
            </p:custDataLst>
          </p:nvPr>
        </p:nvPicPr>
        <p:blipFill>
          <a:blip r:embed="rId20"/>
          <a:stretch>
            <a:fillRect/>
          </a:stretch>
        </p:blipFill>
        <p:spPr>
          <a:xfrm>
            <a:off x="5365115" y="3518535"/>
            <a:ext cx="5880735" cy="2958465"/>
          </a:xfrm>
          <a:prstGeom prst="rect">
            <a:avLst/>
          </a:prstGeom>
        </p:spPr>
      </p:pic>
      <p:sp>
        <p:nvSpPr>
          <p:cNvPr id="8" name="文本框 7">
            <a:extLst>
              <a:ext uri="{FF2B5EF4-FFF2-40B4-BE49-F238E27FC236}">
                <a16:creationId xmlns:a16="http://schemas.microsoft.com/office/drawing/2014/main" id="{8A313C17-87EB-A44C-8781-99F2B1A7764B}"/>
              </a:ext>
            </a:extLst>
          </p:cNvPr>
          <p:cNvSpPr txBox="1"/>
          <p:nvPr/>
        </p:nvSpPr>
        <p:spPr>
          <a:xfrm>
            <a:off x="754380" y="3499935"/>
            <a:ext cx="2034540" cy="400110"/>
          </a:xfrm>
          <a:prstGeom prst="rect">
            <a:avLst/>
          </a:prstGeom>
          <a:noFill/>
        </p:spPr>
        <p:txBody>
          <a:bodyPr wrap="square" rtlCol="0">
            <a:spAutoFit/>
          </a:bodyPr>
          <a:lstStyle/>
          <a:p>
            <a:r>
              <a:rPr kumimoji="1" lang="zh-CN" altLang="en-US" sz="2000" b="1" dirty="0"/>
              <a:t>关键词提取</a:t>
            </a:r>
          </a:p>
        </p:txBody>
      </p:sp>
      <p:sp>
        <p:nvSpPr>
          <p:cNvPr id="9" name="文本框 8">
            <a:extLst>
              <a:ext uri="{FF2B5EF4-FFF2-40B4-BE49-F238E27FC236}">
                <a16:creationId xmlns:a16="http://schemas.microsoft.com/office/drawing/2014/main" id="{16BF47C3-50CB-F543-8391-36274AE8325F}"/>
              </a:ext>
            </a:extLst>
          </p:cNvPr>
          <p:cNvSpPr txBox="1"/>
          <p:nvPr/>
        </p:nvSpPr>
        <p:spPr>
          <a:xfrm>
            <a:off x="754380" y="560070"/>
            <a:ext cx="1767827" cy="400110"/>
          </a:xfrm>
          <a:prstGeom prst="rect">
            <a:avLst/>
          </a:prstGeom>
          <a:noFill/>
        </p:spPr>
        <p:txBody>
          <a:bodyPr wrap="square" rtlCol="0">
            <a:spAutoFit/>
          </a:bodyPr>
          <a:lstStyle/>
          <a:p>
            <a:r>
              <a:rPr kumimoji="1" lang="zh-CN" altLang="en-US" sz="2000" b="1" dirty="0"/>
              <a:t>初始留言</a:t>
            </a:r>
          </a:p>
        </p:txBody>
      </p:sp>
    </p:spTree>
    <p:custDataLst>
      <p:tags r:id="rId1"/>
    </p:custDataLst>
  </p:cSld>
  <p:clrMapOvr>
    <a:masterClrMapping/>
  </p:clrMapOvr>
  <p:transition spd="slow">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457200" y="304800"/>
            <a:ext cx="3048000" cy="2222500"/>
            <a:chOff x="720" y="480"/>
            <a:chExt cx="4800" cy="3500"/>
          </a:xfrm>
        </p:grpSpPr>
        <p:sp>
          <p:nvSpPr>
            <p:cNvPr id="15" name="任意多边形: 形状 3"/>
            <p:cNvSpPr/>
            <p:nvPr>
              <p:custDataLst>
                <p:tags r:id="rId11"/>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0" name="矩形 19"/>
            <p:cNvSpPr/>
            <p:nvPr>
              <p:custDataLst>
                <p:tags r:id="rId12"/>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1" name="矩形 20"/>
            <p:cNvSpPr/>
            <p:nvPr>
              <p:custDataLst>
                <p:tags r:id="rId13"/>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矩形 21"/>
            <p:cNvSpPr/>
            <p:nvPr>
              <p:custDataLst>
                <p:tags r:id="rId14"/>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2" name="组合 1"/>
          <p:cNvGrpSpPr/>
          <p:nvPr>
            <p:custDataLst>
              <p:tags r:id="rId3"/>
            </p:custDataLst>
          </p:nvPr>
        </p:nvGrpSpPr>
        <p:grpSpPr>
          <a:xfrm>
            <a:off x="8686800" y="4334510"/>
            <a:ext cx="3048000" cy="2218690"/>
            <a:chOff x="13680" y="6826"/>
            <a:chExt cx="4800" cy="3494"/>
          </a:xfrm>
        </p:grpSpPr>
        <p:sp>
          <p:nvSpPr>
            <p:cNvPr id="13" name="任意多边形: 形状 2"/>
            <p:cNvSpPr/>
            <p:nvPr>
              <p:custDataLst>
                <p:tags r:id="rId7"/>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4" name="矩形 23"/>
            <p:cNvSpPr/>
            <p:nvPr>
              <p:custDataLst>
                <p:tags r:id="rId8"/>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5" name="矩形 24"/>
            <p:cNvSpPr/>
            <p:nvPr>
              <p:custDataLst>
                <p:tags r:id="rId9"/>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6" name="矩形 25"/>
            <p:cNvSpPr/>
            <p:nvPr>
              <p:custDataLst>
                <p:tags r:id="rId10"/>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17" name="Right Triangle 13"/>
          <p:cNvSpPr/>
          <p:nvPr>
            <p:custDataLst>
              <p:tags r:id="rId4"/>
            </p:custDataLst>
          </p:nvPr>
        </p:nvSpPr>
        <p:spPr>
          <a:xfrm>
            <a:off x="8980143" y="0"/>
            <a:ext cx="3211859" cy="2888166"/>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直角三角形 3"/>
          <p:cNvSpPr/>
          <p:nvPr>
            <p:custDataLst>
              <p:tags r:id="rId5"/>
            </p:custDataLst>
          </p:nvPr>
        </p:nvSpPr>
        <p:spPr>
          <a:xfrm>
            <a:off x="0" y="3969835"/>
            <a:ext cx="3211859" cy="2888166"/>
          </a:xfrm>
          <a:prstGeom prst="rtTriangl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6"/>
            </p:custDataLst>
          </p:nvPr>
        </p:nvPicPr>
        <p:blipFill>
          <a:blip r:embed="rId16"/>
          <a:stretch>
            <a:fillRect/>
          </a:stretch>
        </p:blipFill>
        <p:spPr>
          <a:xfrm>
            <a:off x="2983245" y="2158182"/>
            <a:ext cx="5303520" cy="4408988"/>
          </a:xfrm>
          <a:prstGeom prst="rect">
            <a:avLst/>
          </a:prstGeom>
        </p:spPr>
      </p:pic>
      <p:sp>
        <p:nvSpPr>
          <p:cNvPr id="5" name="文本框 4">
            <a:extLst>
              <a:ext uri="{FF2B5EF4-FFF2-40B4-BE49-F238E27FC236}">
                <a16:creationId xmlns:a16="http://schemas.microsoft.com/office/drawing/2014/main" id="{94EEE6A6-895D-8141-81A4-44944636ED71}"/>
              </a:ext>
            </a:extLst>
          </p:cNvPr>
          <p:cNvSpPr txBox="1"/>
          <p:nvPr/>
        </p:nvSpPr>
        <p:spPr>
          <a:xfrm>
            <a:off x="771539" y="549818"/>
            <a:ext cx="1668780" cy="369332"/>
          </a:xfrm>
          <a:prstGeom prst="rect">
            <a:avLst/>
          </a:prstGeom>
          <a:noFill/>
        </p:spPr>
        <p:txBody>
          <a:bodyPr wrap="square" rtlCol="0">
            <a:spAutoFit/>
          </a:bodyPr>
          <a:lstStyle/>
          <a:p>
            <a:r>
              <a:rPr kumimoji="1" lang="en-US" altLang="zh-CN" dirty="0"/>
              <a:t>word2vec</a:t>
            </a:r>
            <a:r>
              <a:rPr kumimoji="1" lang="zh-CN" altLang="en-US" dirty="0"/>
              <a:t>训练</a:t>
            </a:r>
          </a:p>
        </p:txBody>
      </p:sp>
      <p:sp>
        <p:nvSpPr>
          <p:cNvPr id="6" name="文本框 5">
            <a:extLst>
              <a:ext uri="{FF2B5EF4-FFF2-40B4-BE49-F238E27FC236}">
                <a16:creationId xmlns:a16="http://schemas.microsoft.com/office/drawing/2014/main" id="{075C7220-48B5-964D-BDDD-B8A39B7CA867}"/>
              </a:ext>
            </a:extLst>
          </p:cNvPr>
          <p:cNvSpPr txBox="1"/>
          <p:nvPr/>
        </p:nvSpPr>
        <p:spPr>
          <a:xfrm>
            <a:off x="3505200" y="1682685"/>
            <a:ext cx="4596778" cy="369332"/>
          </a:xfrm>
          <a:prstGeom prst="rect">
            <a:avLst/>
          </a:prstGeom>
          <a:noFill/>
        </p:spPr>
        <p:txBody>
          <a:bodyPr wrap="square" rtlCol="0">
            <a:spAutoFit/>
          </a:bodyPr>
          <a:lstStyle/>
          <a:p>
            <a:r>
              <a:rPr kumimoji="1" lang="zh-CN" altLang="en-US" dirty="0"/>
              <a:t>展示与“社区”相关度最大的十个关键词。</a:t>
            </a:r>
          </a:p>
        </p:txBody>
      </p:sp>
      <p:sp>
        <p:nvSpPr>
          <p:cNvPr id="18" name="文本框 17">
            <a:extLst>
              <a:ext uri="{FF2B5EF4-FFF2-40B4-BE49-F238E27FC236}">
                <a16:creationId xmlns:a16="http://schemas.microsoft.com/office/drawing/2014/main" id="{39849EAD-D8FC-A24D-B291-C737A1E9CBE7}"/>
              </a:ext>
            </a:extLst>
          </p:cNvPr>
          <p:cNvSpPr txBox="1"/>
          <p:nvPr/>
        </p:nvSpPr>
        <p:spPr>
          <a:xfrm>
            <a:off x="725820" y="1004643"/>
            <a:ext cx="4514850" cy="369332"/>
          </a:xfrm>
          <a:prstGeom prst="rect">
            <a:avLst/>
          </a:prstGeom>
          <a:noFill/>
        </p:spPr>
        <p:txBody>
          <a:bodyPr wrap="square" rtlCol="0">
            <a:spAutoFit/>
          </a:bodyPr>
          <a:lstStyle/>
          <a:p>
            <a:r>
              <a:rPr kumimoji="1" lang="zh-CN" altLang="en-US" dirty="0"/>
              <a:t>训练对象：每一条留言的关键词。</a:t>
            </a:r>
          </a:p>
        </p:txBody>
      </p:sp>
    </p:spTree>
    <p:custDataLst>
      <p:tags r:id="rId1"/>
    </p:custDataLst>
  </p:cSld>
  <p:clrMapOvr>
    <a:masterClrMapping/>
  </p:clrMapOvr>
  <p:transition spd="slow">
    <p:cover dir="ld"/>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457200" y="304800"/>
            <a:ext cx="3048000" cy="2222500"/>
            <a:chOff x="720" y="480"/>
            <a:chExt cx="4800" cy="3500"/>
          </a:xfrm>
        </p:grpSpPr>
        <p:sp>
          <p:nvSpPr>
            <p:cNvPr id="15" name="任意多边形: 形状 3"/>
            <p:cNvSpPr/>
            <p:nvPr>
              <p:custDataLst>
                <p:tags r:id="rId14"/>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0" name="矩形 19"/>
            <p:cNvSpPr/>
            <p:nvPr>
              <p:custDataLst>
                <p:tags r:id="rId15"/>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1" name="矩形 20"/>
            <p:cNvSpPr/>
            <p:nvPr>
              <p:custDataLst>
                <p:tags r:id="rId16"/>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矩形 21"/>
            <p:cNvSpPr/>
            <p:nvPr>
              <p:custDataLst>
                <p:tags r:id="rId17"/>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2" name="组合 1"/>
          <p:cNvGrpSpPr/>
          <p:nvPr>
            <p:custDataLst>
              <p:tags r:id="rId3"/>
            </p:custDataLst>
          </p:nvPr>
        </p:nvGrpSpPr>
        <p:grpSpPr>
          <a:xfrm>
            <a:off x="8686800" y="4334510"/>
            <a:ext cx="3048000" cy="2218690"/>
            <a:chOff x="13680" y="6826"/>
            <a:chExt cx="4800" cy="3494"/>
          </a:xfrm>
        </p:grpSpPr>
        <p:sp>
          <p:nvSpPr>
            <p:cNvPr id="13" name="任意多边形: 形状 2"/>
            <p:cNvSpPr/>
            <p:nvPr>
              <p:custDataLst>
                <p:tags r:id="rId10"/>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4" name="矩形 23"/>
            <p:cNvSpPr/>
            <p:nvPr>
              <p:custDataLst>
                <p:tags r:id="rId11"/>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5" name="矩形 24"/>
            <p:cNvSpPr/>
            <p:nvPr>
              <p:custDataLst>
                <p:tags r:id="rId12"/>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6" name="矩形 25"/>
            <p:cNvSpPr/>
            <p:nvPr>
              <p:custDataLst>
                <p:tags r:id="rId13"/>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17" name="Right Triangle 13"/>
          <p:cNvSpPr/>
          <p:nvPr>
            <p:custDataLst>
              <p:tags r:id="rId4"/>
            </p:custDataLst>
          </p:nvPr>
        </p:nvSpPr>
        <p:spPr>
          <a:xfrm>
            <a:off x="10835005" y="0"/>
            <a:ext cx="1356995" cy="1593215"/>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直角三角形 3"/>
          <p:cNvSpPr/>
          <p:nvPr>
            <p:custDataLst>
              <p:tags r:id="rId5"/>
            </p:custDataLst>
          </p:nvPr>
        </p:nvSpPr>
        <p:spPr>
          <a:xfrm>
            <a:off x="0" y="5330825"/>
            <a:ext cx="2773680" cy="1527175"/>
          </a:xfrm>
          <a:prstGeom prst="rtTriangl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6"/>
            </p:custDataLst>
          </p:nvPr>
        </p:nvPicPr>
        <p:blipFill>
          <a:blip r:embed="rId19"/>
          <a:stretch>
            <a:fillRect/>
          </a:stretch>
        </p:blipFill>
        <p:spPr>
          <a:xfrm>
            <a:off x="2344420" y="2732406"/>
            <a:ext cx="3025140" cy="1701485"/>
          </a:xfrm>
          <a:prstGeom prst="rect">
            <a:avLst/>
          </a:prstGeom>
        </p:spPr>
      </p:pic>
      <p:pic>
        <p:nvPicPr>
          <p:cNvPr id="9" name="图片 8"/>
          <p:cNvPicPr>
            <a:picLocks noChangeAspect="1"/>
          </p:cNvPicPr>
          <p:nvPr>
            <p:custDataLst>
              <p:tags r:id="rId7"/>
            </p:custDataLst>
          </p:nvPr>
        </p:nvPicPr>
        <p:blipFill>
          <a:blip r:embed="rId20"/>
          <a:stretch>
            <a:fillRect/>
          </a:stretch>
        </p:blipFill>
        <p:spPr>
          <a:xfrm>
            <a:off x="5724507" y="2762477"/>
            <a:ext cx="2962293" cy="1671414"/>
          </a:xfrm>
          <a:prstGeom prst="rect">
            <a:avLst/>
          </a:prstGeom>
        </p:spPr>
      </p:pic>
      <p:pic>
        <p:nvPicPr>
          <p:cNvPr id="6" name="图片 5">
            <a:extLst>
              <a:ext uri="{FF2B5EF4-FFF2-40B4-BE49-F238E27FC236}">
                <a16:creationId xmlns:a16="http://schemas.microsoft.com/office/drawing/2014/main" id="{884B35C8-FA55-5440-9541-62969CB694A2}"/>
              </a:ext>
            </a:extLst>
          </p:cNvPr>
          <p:cNvPicPr>
            <a:picLocks noChangeAspect="1"/>
          </p:cNvPicPr>
          <p:nvPr/>
        </p:nvPicPr>
        <p:blipFill>
          <a:blip r:embed="rId21"/>
          <a:stretch>
            <a:fillRect/>
          </a:stretch>
        </p:blipFill>
        <p:spPr>
          <a:xfrm>
            <a:off x="749300" y="1208406"/>
            <a:ext cx="10896600" cy="1346200"/>
          </a:xfrm>
          <a:prstGeom prst="rect">
            <a:avLst/>
          </a:prstGeom>
        </p:spPr>
      </p:pic>
      <p:sp>
        <p:nvSpPr>
          <p:cNvPr id="8" name="文本框 7">
            <a:extLst>
              <a:ext uri="{FF2B5EF4-FFF2-40B4-BE49-F238E27FC236}">
                <a16:creationId xmlns:a16="http://schemas.microsoft.com/office/drawing/2014/main" id="{09505CA8-3FC1-DD44-B11C-491CB5972D7F}"/>
              </a:ext>
            </a:extLst>
          </p:cNvPr>
          <p:cNvSpPr txBox="1"/>
          <p:nvPr/>
        </p:nvSpPr>
        <p:spPr>
          <a:xfrm>
            <a:off x="793750" y="851853"/>
            <a:ext cx="3063240" cy="369332"/>
          </a:xfrm>
          <a:prstGeom prst="rect">
            <a:avLst/>
          </a:prstGeom>
          <a:noFill/>
        </p:spPr>
        <p:txBody>
          <a:bodyPr wrap="square" rtlCol="0">
            <a:spAutoFit/>
          </a:bodyPr>
          <a:lstStyle/>
          <a:p>
            <a:r>
              <a:rPr kumimoji="1" lang="en-US" altLang="zh-CN" dirty="0" err="1"/>
              <a:t>Kmeans</a:t>
            </a:r>
            <a:r>
              <a:rPr kumimoji="1" lang="zh-CN" altLang="en-US" dirty="0"/>
              <a:t> 后各簇高频词展示</a:t>
            </a:r>
          </a:p>
        </p:txBody>
      </p:sp>
      <p:pic>
        <p:nvPicPr>
          <p:cNvPr id="19" name="图片 18">
            <a:extLst>
              <a:ext uri="{FF2B5EF4-FFF2-40B4-BE49-F238E27FC236}">
                <a16:creationId xmlns:a16="http://schemas.microsoft.com/office/drawing/2014/main" id="{56023FA5-37B0-104F-BB11-A99E3E16EFDD}"/>
              </a:ext>
            </a:extLst>
          </p:cNvPr>
          <p:cNvPicPr>
            <a:picLocks noChangeAspect="1"/>
          </p:cNvPicPr>
          <p:nvPr>
            <p:custDataLst>
              <p:tags r:id="rId8"/>
            </p:custDataLst>
          </p:nvPr>
        </p:nvPicPr>
        <p:blipFill>
          <a:blip r:embed="rId22"/>
          <a:stretch>
            <a:fillRect/>
          </a:stretch>
        </p:blipFill>
        <p:spPr>
          <a:xfrm>
            <a:off x="2256145" y="4605019"/>
            <a:ext cx="3095625" cy="1707514"/>
          </a:xfrm>
          <a:prstGeom prst="rect">
            <a:avLst/>
          </a:prstGeom>
        </p:spPr>
      </p:pic>
      <p:pic>
        <p:nvPicPr>
          <p:cNvPr id="23" name="图片 22">
            <a:extLst>
              <a:ext uri="{FF2B5EF4-FFF2-40B4-BE49-F238E27FC236}">
                <a16:creationId xmlns:a16="http://schemas.microsoft.com/office/drawing/2014/main" id="{ABD2437C-E41C-8642-8382-2F4C0ADE5BB8}"/>
              </a:ext>
            </a:extLst>
          </p:cNvPr>
          <p:cNvPicPr>
            <a:picLocks noChangeAspect="1"/>
          </p:cNvPicPr>
          <p:nvPr>
            <p:custDataLst>
              <p:tags r:id="rId9"/>
            </p:custDataLst>
          </p:nvPr>
        </p:nvPicPr>
        <p:blipFill>
          <a:blip r:embed="rId23"/>
          <a:stretch>
            <a:fillRect/>
          </a:stretch>
        </p:blipFill>
        <p:spPr>
          <a:xfrm>
            <a:off x="5717540" y="4652010"/>
            <a:ext cx="2969260" cy="1708862"/>
          </a:xfrm>
          <a:prstGeom prst="rect">
            <a:avLst/>
          </a:prstGeom>
        </p:spPr>
      </p:pic>
    </p:spTree>
    <p:custDataLst>
      <p:tags r:id="rId1"/>
    </p:custDataLst>
  </p:cSld>
  <p:clrMapOvr>
    <a:masterClrMapping/>
  </p:clrMapOvr>
  <p:transition spd="slow">
    <p:cover dir="ld"/>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457200" y="304800"/>
            <a:ext cx="3048000" cy="2222500"/>
            <a:chOff x="720" y="480"/>
            <a:chExt cx="4800" cy="3500"/>
          </a:xfrm>
        </p:grpSpPr>
        <p:sp>
          <p:nvSpPr>
            <p:cNvPr id="15" name="任意多边形: 形状 3"/>
            <p:cNvSpPr/>
            <p:nvPr>
              <p:custDataLst>
                <p:tags r:id="rId10"/>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0" name="矩形 19"/>
            <p:cNvSpPr/>
            <p:nvPr>
              <p:custDataLst>
                <p:tags r:id="rId11"/>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1" name="矩形 20"/>
            <p:cNvSpPr/>
            <p:nvPr>
              <p:custDataLst>
                <p:tags r:id="rId12"/>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矩形 21"/>
            <p:cNvSpPr/>
            <p:nvPr>
              <p:custDataLst>
                <p:tags r:id="rId13"/>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2" name="组合 1"/>
          <p:cNvGrpSpPr/>
          <p:nvPr>
            <p:custDataLst>
              <p:tags r:id="rId3"/>
            </p:custDataLst>
          </p:nvPr>
        </p:nvGrpSpPr>
        <p:grpSpPr>
          <a:xfrm>
            <a:off x="8686800" y="4334510"/>
            <a:ext cx="3048000" cy="2218690"/>
            <a:chOff x="13680" y="6826"/>
            <a:chExt cx="4800" cy="3494"/>
          </a:xfrm>
        </p:grpSpPr>
        <p:sp>
          <p:nvSpPr>
            <p:cNvPr id="13" name="任意多边形: 形状 2"/>
            <p:cNvSpPr/>
            <p:nvPr>
              <p:custDataLst>
                <p:tags r:id="rId6"/>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4" name="矩形 23"/>
            <p:cNvSpPr/>
            <p:nvPr>
              <p:custDataLst>
                <p:tags r:id="rId7"/>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5" name="矩形 24"/>
            <p:cNvSpPr/>
            <p:nvPr>
              <p:custDataLst>
                <p:tags r:id="rId8"/>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6" name="矩形 25"/>
            <p:cNvSpPr/>
            <p:nvPr>
              <p:custDataLst>
                <p:tags r:id="rId9"/>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10" name="直角三角形 9"/>
          <p:cNvSpPr/>
          <p:nvPr>
            <p:custDataLst>
              <p:tags r:id="rId4"/>
            </p:custDataLst>
          </p:nvPr>
        </p:nvSpPr>
        <p:spPr>
          <a:xfrm>
            <a:off x="0" y="5725160"/>
            <a:ext cx="1621155" cy="1132840"/>
          </a:xfrm>
          <a:prstGeom prst="rtTriangl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Right Triangle 13"/>
          <p:cNvSpPr/>
          <p:nvPr>
            <p:custDataLst>
              <p:tags r:id="rId5"/>
            </p:custDataLst>
          </p:nvPr>
        </p:nvSpPr>
        <p:spPr>
          <a:xfrm>
            <a:off x="10713720" y="0"/>
            <a:ext cx="1478280" cy="1001395"/>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4F5277B-D3A1-044F-A20D-32890333A673}"/>
              </a:ext>
            </a:extLst>
          </p:cNvPr>
          <p:cNvSpPr txBox="1"/>
          <p:nvPr/>
        </p:nvSpPr>
        <p:spPr>
          <a:xfrm>
            <a:off x="948690" y="500697"/>
            <a:ext cx="1600200" cy="369332"/>
          </a:xfrm>
          <a:prstGeom prst="rect">
            <a:avLst/>
          </a:prstGeom>
          <a:noFill/>
        </p:spPr>
        <p:txBody>
          <a:bodyPr wrap="square" rtlCol="0">
            <a:spAutoFit/>
          </a:bodyPr>
          <a:lstStyle/>
          <a:p>
            <a:r>
              <a:rPr kumimoji="1" lang="en-US" altLang="zh-CN" dirty="0"/>
              <a:t>Doc2vec</a:t>
            </a:r>
            <a:r>
              <a:rPr kumimoji="1" lang="zh-CN" altLang="en-US" dirty="0"/>
              <a:t>训练</a:t>
            </a:r>
          </a:p>
        </p:txBody>
      </p:sp>
      <p:sp>
        <p:nvSpPr>
          <p:cNvPr id="5" name="文本框 4">
            <a:extLst>
              <a:ext uri="{FF2B5EF4-FFF2-40B4-BE49-F238E27FC236}">
                <a16:creationId xmlns:a16="http://schemas.microsoft.com/office/drawing/2014/main" id="{98B4A178-60E0-594B-993D-A22AD6D57DB8}"/>
              </a:ext>
            </a:extLst>
          </p:cNvPr>
          <p:cNvSpPr txBox="1"/>
          <p:nvPr/>
        </p:nvSpPr>
        <p:spPr>
          <a:xfrm>
            <a:off x="948690" y="1303614"/>
            <a:ext cx="7280910" cy="369332"/>
          </a:xfrm>
          <a:prstGeom prst="rect">
            <a:avLst/>
          </a:prstGeom>
          <a:noFill/>
        </p:spPr>
        <p:txBody>
          <a:bodyPr wrap="square" rtlCol="0">
            <a:spAutoFit/>
          </a:bodyPr>
          <a:lstStyle/>
          <a:p>
            <a:r>
              <a:rPr kumimoji="1" lang="zh-CN" altLang="en-US" dirty="0"/>
              <a:t>展示与 </a:t>
            </a:r>
            <a:r>
              <a:rPr kumimoji="1" lang="en-US" altLang="zh-CN" dirty="0"/>
              <a:t>’</a:t>
            </a:r>
            <a:r>
              <a:rPr kumimoji="1" lang="zh-CN" altLang="en-US" dirty="0"/>
              <a:t>噪声</a:t>
            </a:r>
            <a:r>
              <a:rPr kumimoji="1" lang="en-US" altLang="zh-CN" dirty="0"/>
              <a:t>’</a:t>
            </a:r>
            <a:r>
              <a:rPr kumimoji="1" lang="zh-CN" altLang="en-US" dirty="0"/>
              <a:t> 相关性最高的十个句子，每个句子中均含有类似语意。</a:t>
            </a:r>
          </a:p>
        </p:txBody>
      </p:sp>
      <p:pic>
        <p:nvPicPr>
          <p:cNvPr id="6" name="图片 5">
            <a:extLst>
              <a:ext uri="{FF2B5EF4-FFF2-40B4-BE49-F238E27FC236}">
                <a16:creationId xmlns:a16="http://schemas.microsoft.com/office/drawing/2014/main" id="{A8CB1918-6639-1D40-A69E-66DC84CB816A}"/>
              </a:ext>
            </a:extLst>
          </p:cNvPr>
          <p:cNvPicPr>
            <a:picLocks noChangeAspect="1"/>
          </p:cNvPicPr>
          <p:nvPr/>
        </p:nvPicPr>
        <p:blipFill>
          <a:blip r:embed="rId15"/>
          <a:stretch>
            <a:fillRect/>
          </a:stretch>
        </p:blipFill>
        <p:spPr>
          <a:xfrm>
            <a:off x="948690" y="1888647"/>
            <a:ext cx="10169653" cy="3415427"/>
          </a:xfrm>
          <a:prstGeom prst="rect">
            <a:avLst/>
          </a:prstGeom>
        </p:spPr>
      </p:pic>
      <p:sp>
        <p:nvSpPr>
          <p:cNvPr id="7" name="文本框 6">
            <a:extLst>
              <a:ext uri="{FF2B5EF4-FFF2-40B4-BE49-F238E27FC236}">
                <a16:creationId xmlns:a16="http://schemas.microsoft.com/office/drawing/2014/main" id="{B6B37DA2-ADFF-6246-B43E-0D562A52C062}"/>
              </a:ext>
            </a:extLst>
          </p:cNvPr>
          <p:cNvSpPr txBox="1"/>
          <p:nvPr/>
        </p:nvSpPr>
        <p:spPr>
          <a:xfrm>
            <a:off x="948690" y="891023"/>
            <a:ext cx="4514850" cy="369332"/>
          </a:xfrm>
          <a:prstGeom prst="rect">
            <a:avLst/>
          </a:prstGeom>
          <a:noFill/>
        </p:spPr>
        <p:txBody>
          <a:bodyPr wrap="square" rtlCol="0">
            <a:spAutoFit/>
          </a:bodyPr>
          <a:lstStyle/>
          <a:p>
            <a:r>
              <a:rPr kumimoji="1" lang="zh-CN" altLang="en-US" dirty="0"/>
              <a:t>训练对象：每一条留言作为一个句子。</a:t>
            </a:r>
          </a:p>
        </p:txBody>
      </p:sp>
    </p:spTree>
    <p:custDataLst>
      <p:tags r:id="rId1"/>
    </p:custDataLst>
  </p:cSld>
  <p:clrMapOvr>
    <a:masterClrMapping/>
  </p:clrMapOvr>
  <p:transition spd="slow">
    <p:cover dir="ld"/>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457200" y="304800"/>
            <a:ext cx="3048000" cy="2222500"/>
            <a:chOff x="720" y="480"/>
            <a:chExt cx="4800" cy="3500"/>
          </a:xfrm>
        </p:grpSpPr>
        <p:sp>
          <p:nvSpPr>
            <p:cNvPr id="15" name="任意多边形: 形状 3"/>
            <p:cNvSpPr/>
            <p:nvPr>
              <p:custDataLst>
                <p:tags r:id="rId11"/>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0" name="矩形 19"/>
            <p:cNvSpPr/>
            <p:nvPr>
              <p:custDataLst>
                <p:tags r:id="rId12"/>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1" name="矩形 20"/>
            <p:cNvSpPr/>
            <p:nvPr>
              <p:custDataLst>
                <p:tags r:id="rId13"/>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矩形 21"/>
            <p:cNvSpPr/>
            <p:nvPr>
              <p:custDataLst>
                <p:tags r:id="rId14"/>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2" name="组合 1"/>
          <p:cNvGrpSpPr/>
          <p:nvPr>
            <p:custDataLst>
              <p:tags r:id="rId3"/>
            </p:custDataLst>
          </p:nvPr>
        </p:nvGrpSpPr>
        <p:grpSpPr>
          <a:xfrm>
            <a:off x="8686800" y="4334510"/>
            <a:ext cx="3048000" cy="2218690"/>
            <a:chOff x="13680" y="6826"/>
            <a:chExt cx="4800" cy="3494"/>
          </a:xfrm>
        </p:grpSpPr>
        <p:sp>
          <p:nvSpPr>
            <p:cNvPr id="13" name="任意多边形: 形状 2"/>
            <p:cNvSpPr/>
            <p:nvPr>
              <p:custDataLst>
                <p:tags r:id="rId7"/>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4" name="矩形 23"/>
            <p:cNvSpPr/>
            <p:nvPr>
              <p:custDataLst>
                <p:tags r:id="rId8"/>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5" name="矩形 24"/>
            <p:cNvSpPr/>
            <p:nvPr>
              <p:custDataLst>
                <p:tags r:id="rId9"/>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6" name="矩形 25"/>
            <p:cNvSpPr/>
            <p:nvPr>
              <p:custDataLst>
                <p:tags r:id="rId10"/>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17" name="Right Triangle 13"/>
          <p:cNvSpPr/>
          <p:nvPr>
            <p:custDataLst>
              <p:tags r:id="rId4"/>
            </p:custDataLst>
          </p:nvPr>
        </p:nvSpPr>
        <p:spPr>
          <a:xfrm>
            <a:off x="10581640" y="0"/>
            <a:ext cx="1610360" cy="1505585"/>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直角三角形 3"/>
          <p:cNvSpPr/>
          <p:nvPr>
            <p:custDataLst>
              <p:tags r:id="rId5"/>
            </p:custDataLst>
          </p:nvPr>
        </p:nvSpPr>
        <p:spPr>
          <a:xfrm>
            <a:off x="0" y="5604510"/>
            <a:ext cx="984885" cy="1253490"/>
          </a:xfrm>
          <a:prstGeom prst="rtTriangl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6"/>
            </p:custDataLst>
          </p:nvPr>
        </p:nvPicPr>
        <p:blipFill>
          <a:blip r:embed="rId16"/>
          <a:stretch>
            <a:fillRect/>
          </a:stretch>
        </p:blipFill>
        <p:spPr>
          <a:xfrm>
            <a:off x="1600200" y="425134"/>
            <a:ext cx="8126730" cy="6037976"/>
          </a:xfrm>
          <a:prstGeom prst="rect">
            <a:avLst/>
          </a:prstGeom>
        </p:spPr>
      </p:pic>
    </p:spTree>
    <p:custDataLst>
      <p:tags r:id="rId1"/>
    </p:custDataLst>
  </p:cSld>
  <p:clrMapOvr>
    <a:masterClrMapping/>
  </p:clrMapOvr>
  <p:transition spd="slow">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457200" y="304800"/>
            <a:ext cx="3048000" cy="2222500"/>
            <a:chOff x="720" y="480"/>
            <a:chExt cx="4800" cy="3500"/>
          </a:xfrm>
        </p:grpSpPr>
        <p:sp>
          <p:nvSpPr>
            <p:cNvPr id="15" name="任意多边形: 形状 3"/>
            <p:cNvSpPr/>
            <p:nvPr>
              <p:custDataLst>
                <p:tags r:id="rId11"/>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0" name="矩形 19"/>
            <p:cNvSpPr/>
            <p:nvPr>
              <p:custDataLst>
                <p:tags r:id="rId12"/>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1" name="矩形 20"/>
            <p:cNvSpPr/>
            <p:nvPr>
              <p:custDataLst>
                <p:tags r:id="rId13"/>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矩形 21"/>
            <p:cNvSpPr/>
            <p:nvPr>
              <p:custDataLst>
                <p:tags r:id="rId14"/>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2" name="组合 1"/>
          <p:cNvGrpSpPr/>
          <p:nvPr>
            <p:custDataLst>
              <p:tags r:id="rId3"/>
            </p:custDataLst>
          </p:nvPr>
        </p:nvGrpSpPr>
        <p:grpSpPr>
          <a:xfrm>
            <a:off x="8686800" y="4334510"/>
            <a:ext cx="3048000" cy="2218690"/>
            <a:chOff x="13680" y="6826"/>
            <a:chExt cx="4800" cy="3494"/>
          </a:xfrm>
        </p:grpSpPr>
        <p:sp>
          <p:nvSpPr>
            <p:cNvPr id="13" name="任意多边形: 形状 2"/>
            <p:cNvSpPr/>
            <p:nvPr>
              <p:custDataLst>
                <p:tags r:id="rId7"/>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4" name="矩形 23"/>
            <p:cNvSpPr/>
            <p:nvPr>
              <p:custDataLst>
                <p:tags r:id="rId8"/>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5" name="矩形 24"/>
            <p:cNvSpPr/>
            <p:nvPr>
              <p:custDataLst>
                <p:tags r:id="rId9"/>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6" name="矩形 25"/>
            <p:cNvSpPr/>
            <p:nvPr>
              <p:custDataLst>
                <p:tags r:id="rId10"/>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17" name="Right Triangle 13"/>
          <p:cNvSpPr/>
          <p:nvPr>
            <p:custDataLst>
              <p:tags r:id="rId4"/>
            </p:custDataLst>
          </p:nvPr>
        </p:nvSpPr>
        <p:spPr>
          <a:xfrm>
            <a:off x="10581640" y="0"/>
            <a:ext cx="1610360" cy="1505585"/>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直角三角形 3"/>
          <p:cNvSpPr/>
          <p:nvPr>
            <p:custDataLst>
              <p:tags r:id="rId5"/>
            </p:custDataLst>
          </p:nvPr>
        </p:nvSpPr>
        <p:spPr>
          <a:xfrm>
            <a:off x="0" y="5604510"/>
            <a:ext cx="984885" cy="1253490"/>
          </a:xfrm>
          <a:prstGeom prst="rtTriangl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6"/>
            </p:custDataLst>
          </p:nvPr>
        </p:nvPicPr>
        <p:blipFill>
          <a:blip r:embed="rId16"/>
          <a:stretch>
            <a:fillRect/>
          </a:stretch>
        </p:blipFill>
        <p:spPr>
          <a:xfrm>
            <a:off x="6616702" y="541456"/>
            <a:ext cx="1136015" cy="6181090"/>
          </a:xfrm>
          <a:prstGeom prst="rect">
            <a:avLst/>
          </a:prstGeom>
        </p:spPr>
      </p:pic>
      <p:sp>
        <p:nvSpPr>
          <p:cNvPr id="7" name="文本框 6">
            <a:extLst>
              <a:ext uri="{FF2B5EF4-FFF2-40B4-BE49-F238E27FC236}">
                <a16:creationId xmlns:a16="http://schemas.microsoft.com/office/drawing/2014/main" id="{F9616BEA-AA4C-5A4A-AA60-277079499CFE}"/>
              </a:ext>
            </a:extLst>
          </p:cNvPr>
          <p:cNvSpPr txBox="1"/>
          <p:nvPr/>
        </p:nvSpPr>
        <p:spPr>
          <a:xfrm>
            <a:off x="874871" y="541456"/>
            <a:ext cx="5260658" cy="400110"/>
          </a:xfrm>
          <a:prstGeom prst="rect">
            <a:avLst/>
          </a:prstGeom>
          <a:noFill/>
        </p:spPr>
        <p:txBody>
          <a:bodyPr wrap="square" rtlCol="0">
            <a:spAutoFit/>
          </a:bodyPr>
          <a:lstStyle/>
          <a:p>
            <a:r>
              <a:rPr kumimoji="1" lang="zh-CN" altLang="en-US" sz="2000" b="1" dirty="0"/>
              <a:t>对于句向量模型好像没有很好发现话题 </a:t>
            </a:r>
            <a:r>
              <a:rPr kumimoji="1" lang="en-US" altLang="zh-CN" sz="2000" b="1" dirty="0"/>
              <a:t>Why</a:t>
            </a:r>
            <a:r>
              <a:rPr kumimoji="1" lang="zh-CN" altLang="en-US" sz="2000" b="1" dirty="0"/>
              <a:t> </a:t>
            </a:r>
            <a:r>
              <a:rPr kumimoji="1" lang="en-US" altLang="zh-CN" sz="2000" b="1" dirty="0"/>
              <a:t>?</a:t>
            </a:r>
            <a:endParaRPr kumimoji="1" lang="zh-CN" altLang="en-US" sz="2000" b="1" dirty="0"/>
          </a:p>
        </p:txBody>
      </p:sp>
      <p:sp>
        <p:nvSpPr>
          <p:cNvPr id="8" name="文本框 7">
            <a:extLst>
              <a:ext uri="{FF2B5EF4-FFF2-40B4-BE49-F238E27FC236}">
                <a16:creationId xmlns:a16="http://schemas.microsoft.com/office/drawing/2014/main" id="{789D27FE-EE72-3D4A-A5C5-3BA61891A8F9}"/>
              </a:ext>
            </a:extLst>
          </p:cNvPr>
          <p:cNvSpPr txBox="1"/>
          <p:nvPr/>
        </p:nvSpPr>
        <p:spPr>
          <a:xfrm>
            <a:off x="877094" y="1195189"/>
            <a:ext cx="2833053" cy="3139321"/>
          </a:xfrm>
          <a:prstGeom prst="rect">
            <a:avLst/>
          </a:prstGeom>
          <a:noFill/>
        </p:spPr>
        <p:txBody>
          <a:bodyPr wrap="square" rtlCol="0">
            <a:spAutoFit/>
          </a:bodyPr>
          <a:lstStyle/>
          <a:p>
            <a:r>
              <a:rPr kumimoji="1" lang="zh-CN" altLang="en-US" dirty="0"/>
              <a:t>统计预处理后的所有留言中的词频发现，用户的留言中总是有大量的名词出现，而话题通常是以动词的形式存在，例如扰民这样的关键话题词虽然重要，但很多时候一句就够了。以及“噪音”，“噪声”，“扰民”这样的近义词被拆开来，自然在词云生成中就不能很好的发现。</a:t>
            </a:r>
          </a:p>
        </p:txBody>
      </p:sp>
    </p:spTree>
    <p:custDataLst>
      <p:tags r:id="rId1"/>
    </p:custDataLst>
    <p:extLst>
      <p:ext uri="{BB962C8B-B14F-4D97-AF65-F5344CB8AC3E}">
        <p14:creationId xmlns:p14="http://schemas.microsoft.com/office/powerpoint/2010/main" val="1721291753"/>
      </p:ext>
    </p:extLst>
  </p:cSld>
  <p:clrMapOvr>
    <a:masterClrMapping/>
  </p:clrMapOvr>
  <p:transition spd="slow">
    <p:cover dir="ld"/>
  </p:transition>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文本框 13"/>
          <p:cNvSpPr txBox="1"/>
          <p:nvPr>
            <p:custDataLst>
              <p:tags r:id="rId2"/>
            </p:custDataLst>
          </p:nvPr>
        </p:nvSpPr>
        <p:spPr>
          <a:xfrm>
            <a:off x="914407" y="1981221"/>
            <a:ext cx="2705113" cy="1981213"/>
          </a:xfrm>
          <a:prstGeom prst="rect">
            <a:avLst/>
          </a:prstGeom>
          <a:noFill/>
        </p:spPr>
        <p:txBody>
          <a:bodyPr wrap="square" lIns="63500" tIns="25400" rIns="63500" bIns="25400" rtlCol="0" anchor="ctr" anchorCtr="0">
            <a:normAutofit/>
          </a:bodyPr>
          <a:lstStyle/>
          <a:p>
            <a:pPr marL="0" indent="0" algn="ctr">
              <a:lnSpc>
                <a:spcPct val="110000"/>
              </a:lnSpc>
              <a:spcBef>
                <a:spcPts val="0"/>
              </a:spcBef>
              <a:spcAft>
                <a:spcPts val="0"/>
              </a:spcAft>
              <a:buSzPct val="100000"/>
              <a:buNone/>
            </a:pPr>
            <a:r>
              <a:rPr lang="zh-CN" altLang="en-US" sz="4200" b="1" spc="260" dirty="0">
                <a:solidFill>
                  <a:schemeClr val="accent1"/>
                </a:solidFill>
                <a:uFillTx/>
                <a:latin typeface="微软雅黑" panose="020B0503020204020204" pitchFamily="34" charset="-122"/>
                <a:ea typeface="微软雅黑" panose="020B0503020204020204" pitchFamily="34" charset="-122"/>
              </a:rPr>
              <a:t>总结</a:t>
            </a:r>
          </a:p>
        </p:txBody>
      </p:sp>
      <p:sp>
        <p:nvSpPr>
          <p:cNvPr id="15" name="Title 6"/>
          <p:cNvSpPr txBox="1"/>
          <p:nvPr>
            <p:custDataLst>
              <p:tags r:id="rId3"/>
            </p:custDataLst>
          </p:nvPr>
        </p:nvSpPr>
        <p:spPr>
          <a:xfrm>
            <a:off x="3619520" y="706791"/>
            <a:ext cx="7814310" cy="4530071"/>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endParaRPr lang="zh-CN" altLang="en-US" sz="20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0" indent="-285750" fontAlgn="ctr">
              <a:lnSpc>
                <a:spcPct val="120000"/>
              </a:lnSpc>
              <a:spcBef>
                <a:spcPts val="0"/>
              </a:spcBef>
              <a:spcAft>
                <a:spcPts val="800"/>
              </a:spcAft>
              <a:buSzPct val="100000"/>
            </a:pPr>
            <a:r>
              <a:rPr altLang="zh-CN" sz="28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在留言自动分类任务上，我们采用了BERT深度语言模型，</a:t>
            </a:r>
            <a:r>
              <a:rPr lang="zh-CN" altLang="en-US" sz="28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完成了留言自动分类。</a:t>
            </a:r>
            <a:r>
              <a:rPr lang="zh-CN" altLang="en-US" sz="28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在留言热点问题挖掘任务上</a:t>
            </a:r>
            <a:r>
              <a:rPr lang="zh-CN" altLang="en-US" sz="28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，对留言内容</a:t>
            </a:r>
            <a:r>
              <a:rPr lang="zh-CN" altLang="en-US" sz="28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利用TF-IDF算法进行关键词提取，</a:t>
            </a:r>
            <a:r>
              <a:rPr lang="zh-CN" altLang="en-US" sz="28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我们尝试了词向量模型和句向量模型</a:t>
            </a:r>
            <a:r>
              <a:rPr lang="zh-CN" altLang="en-US" sz="28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，然后用</a:t>
            </a:r>
            <a:r>
              <a:rPr altLang="zh-CN" sz="28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K-Means</a:t>
            </a:r>
            <a:r>
              <a:rPr lang="zh-CN" altLang="en-US" sz="28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聚类算法进行文本聚类，完成了对热点</a:t>
            </a:r>
            <a:r>
              <a:rPr lang="zh-CN" altLang="en-US" sz="28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话题</a:t>
            </a:r>
            <a:r>
              <a:rPr lang="zh-CN" altLang="en-US" sz="2800" spc="12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的挖掘。</a:t>
            </a:r>
          </a:p>
        </p:txBody>
      </p:sp>
      <p:sp>
        <p:nvSpPr>
          <p:cNvPr id="10" name="矩形 9"/>
          <p:cNvSpPr/>
          <p:nvPr>
            <p:custDataLst>
              <p:tags r:id="rId4"/>
            </p:custDataLst>
          </p:nvPr>
        </p:nvSpPr>
        <p:spPr>
          <a:xfrm>
            <a:off x="1421617" y="5"/>
            <a:ext cx="1690700" cy="1524012"/>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矩形 10"/>
          <p:cNvSpPr/>
          <p:nvPr>
            <p:custDataLst>
              <p:tags r:id="rId5"/>
            </p:custDataLst>
          </p:nvPr>
        </p:nvSpPr>
        <p:spPr>
          <a:xfrm>
            <a:off x="1421617" y="1676418"/>
            <a:ext cx="1690700" cy="76201"/>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2" name="矩形 11"/>
          <p:cNvSpPr/>
          <p:nvPr>
            <p:custDataLst>
              <p:tags r:id="rId6"/>
            </p:custDataLst>
          </p:nvPr>
        </p:nvSpPr>
        <p:spPr>
          <a:xfrm>
            <a:off x="1421617" y="4267184"/>
            <a:ext cx="1690700" cy="2590816"/>
          </a:xfrm>
          <a:prstGeom prst="rect">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custDataLst>
              <p:tags r:id="rId7"/>
            </p:custDataLst>
          </p:nvPr>
        </p:nvPicPr>
        <p:blipFill>
          <a:blip r:embed="rId9"/>
          <a:stretch>
            <a:fillRect/>
          </a:stretch>
        </p:blipFill>
        <p:spPr>
          <a:xfrm>
            <a:off x="11478126" y="6155336"/>
            <a:ext cx="670826" cy="670826"/>
          </a:xfrm>
          <a:prstGeom prst="rect">
            <a:avLst/>
          </a:prstGeom>
        </p:spPr>
      </p:pic>
    </p:spTree>
    <p:custDataLst>
      <p:tags r:id="rId1"/>
    </p:custData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8836188">
            <a:off x="3825303" y="2380525"/>
            <a:ext cx="11056882" cy="7666412"/>
          </a:xfrm>
          <a:prstGeom prst="rect">
            <a:avLst/>
          </a:prstGeom>
        </p:spPr>
      </p:pic>
      <p:grpSp>
        <p:nvGrpSpPr>
          <p:cNvPr id="27" name="组合 26"/>
          <p:cNvGrpSpPr/>
          <p:nvPr/>
        </p:nvGrpSpPr>
        <p:grpSpPr>
          <a:xfrm>
            <a:off x="0" y="2710631"/>
            <a:ext cx="762000" cy="1590622"/>
            <a:chOff x="11891524" y="3363602"/>
            <a:chExt cx="3362326" cy="1590622"/>
          </a:xfrm>
        </p:grpSpPr>
        <p:sp>
          <p:nvSpPr>
            <p:cNvPr id="29" name="矩形 28"/>
            <p:cNvSpPr/>
            <p:nvPr/>
          </p:nvSpPr>
          <p:spPr>
            <a:xfrm>
              <a:off x="11891524" y="3363602"/>
              <a:ext cx="3362325" cy="1577634"/>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1891524" y="4500798"/>
              <a:ext cx="3362326" cy="453426"/>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1386885" y="2629360"/>
            <a:ext cx="4499177" cy="1739999"/>
            <a:chOff x="3846412" y="2691555"/>
            <a:chExt cx="4499177" cy="1739999"/>
          </a:xfrm>
        </p:grpSpPr>
        <p:sp>
          <p:nvSpPr>
            <p:cNvPr id="31" name="TextBox 12"/>
            <p:cNvSpPr txBox="1"/>
            <p:nvPr/>
          </p:nvSpPr>
          <p:spPr>
            <a:xfrm>
              <a:off x="3846412" y="2691555"/>
              <a:ext cx="4499177" cy="1323472"/>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8000" dirty="0">
                  <a:solidFill>
                    <a:srgbClr val="3E4150"/>
                  </a:solidFill>
                </a:rPr>
                <a:t>感谢聆听</a:t>
              </a:r>
            </a:p>
          </p:txBody>
        </p:sp>
        <p:sp>
          <p:nvSpPr>
            <p:cNvPr id="28" name="文本框 27"/>
            <p:cNvSpPr txBox="1"/>
            <p:nvPr/>
          </p:nvSpPr>
          <p:spPr>
            <a:xfrm>
              <a:off x="4066757" y="4093000"/>
              <a:ext cx="4070350" cy="338554"/>
            </a:xfrm>
            <a:prstGeom prst="rect">
              <a:avLst/>
            </a:prstGeom>
            <a:noFill/>
          </p:spPr>
          <p:txBody>
            <a:bodyPr wrap="square" rtlCol="0">
              <a:spAutoFit/>
            </a:bodyPr>
            <a:lstStyle/>
            <a:p>
              <a:pPr algn="ct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0" advTm="4000">
        <p:cut/>
      </p:transition>
    </mc:Choice>
    <mc:Fallback xmlns="">
      <p:transition advTm="4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00" fill="hold"/>
                                        <p:tgtEl>
                                          <p:spTgt spid="4"/>
                                        </p:tgtEl>
                                        <p:attrNameLst>
                                          <p:attrName>ppt_x</p:attrName>
                                        </p:attrNameLst>
                                      </p:cBhvr>
                                      <p:tavLst>
                                        <p:tav tm="0">
                                          <p:val>
                                            <p:strVal val="1+#ppt_w/2"/>
                                          </p:val>
                                        </p:tav>
                                        <p:tav tm="100000">
                                          <p:val>
                                            <p:strVal val="#ppt_x"/>
                                          </p:val>
                                        </p:tav>
                                      </p:tavLst>
                                    </p:anim>
                                    <p:anim calcmode="lin" valueType="num">
                                      <p:cBhvr additive="base">
                                        <p:cTn id="8" dur="6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8"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p:tgtEl>
                                          <p:spTgt spid="27"/>
                                        </p:tgtEl>
                                        <p:attrNameLst>
                                          <p:attrName>ppt_x</p:attrName>
                                        </p:attrNameLst>
                                      </p:cBhvr>
                                      <p:tavLst>
                                        <p:tav tm="0">
                                          <p:val>
                                            <p:strVal val="#ppt_x-#ppt_w*1.125000"/>
                                          </p:val>
                                        </p:tav>
                                        <p:tav tm="100000">
                                          <p:val>
                                            <p:strVal val="#ppt_x"/>
                                          </p:val>
                                        </p:tav>
                                      </p:tavLst>
                                    </p:anim>
                                    <p:animEffect transition="in" filter="wipe(right)">
                                      <p:cBhvr>
                                        <p:cTn id="12" dur="500"/>
                                        <p:tgtEl>
                                          <p:spTgt spid="27"/>
                                        </p:tgtEl>
                                      </p:cBhvr>
                                    </p:animEffect>
                                  </p:childTnLst>
                                </p:cTn>
                              </p:par>
                              <p:par>
                                <p:cTn id="13" presetID="12" presetClass="entr" presetSubtype="8" fill="hold" nodeType="withEffect">
                                  <p:stCondLst>
                                    <p:cond delay="10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ppt_x</p:attrName>
                                        </p:attrNameLst>
                                      </p:cBhvr>
                                      <p:tavLst>
                                        <p:tav tm="0">
                                          <p:val>
                                            <p:strVal val="#ppt_x-#ppt_w*1.125000"/>
                                          </p:val>
                                        </p:tav>
                                        <p:tav tm="100000">
                                          <p:val>
                                            <p:strVal val="#ppt_x"/>
                                          </p:val>
                                        </p:tav>
                                      </p:tavLst>
                                    </p:anim>
                                    <p:animEffect transition="in" filter="wipe(righ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433965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选题背景及研究意义</a:t>
            </a:r>
          </a:p>
        </p:txBody>
      </p:sp>
      <p:grpSp>
        <p:nvGrpSpPr>
          <p:cNvPr id="19" name="组合 18"/>
          <p:cNvGrpSpPr/>
          <p:nvPr/>
        </p:nvGrpSpPr>
        <p:grpSpPr>
          <a:xfrm>
            <a:off x="6760960" y="2922018"/>
            <a:ext cx="4458583" cy="645011"/>
            <a:chOff x="6760960" y="2922018"/>
            <a:chExt cx="4458583" cy="645011"/>
          </a:xfrm>
        </p:grpSpPr>
        <p:sp>
          <p:nvSpPr>
            <p:cNvPr id="12" name="矩形 11"/>
            <p:cNvSpPr/>
            <p:nvPr/>
          </p:nvSpPr>
          <p:spPr>
            <a:xfrm>
              <a:off x="6760960" y="3043809"/>
              <a:ext cx="394660"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2</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33" name="矩形 32"/>
            <p:cNvSpPr/>
            <p:nvPr/>
          </p:nvSpPr>
          <p:spPr>
            <a:xfrm>
              <a:off x="7649858" y="2922018"/>
              <a:ext cx="3569685" cy="377411"/>
            </a:xfrm>
            <a:prstGeom prst="rect">
              <a:avLst/>
            </a:prstGeom>
          </p:spPr>
          <p:txBody>
            <a:bodyPr wrap="square">
              <a:spAutoFit/>
            </a:bodyPr>
            <a:lstStyle/>
            <a:p>
              <a:pPr>
                <a:lnSpc>
                  <a:spcPct val="150000"/>
                </a:lnSpc>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6760960" y="5133357"/>
            <a:ext cx="4458583" cy="651610"/>
            <a:chOff x="6760960" y="5133357"/>
            <a:chExt cx="4458583" cy="651610"/>
          </a:xfrm>
        </p:grpSpPr>
        <p:sp>
          <p:nvSpPr>
            <p:cNvPr id="18" name="矩形 17"/>
            <p:cNvSpPr/>
            <p:nvPr/>
          </p:nvSpPr>
          <p:spPr>
            <a:xfrm>
              <a:off x="6760960" y="5261747"/>
              <a:ext cx="184731" cy="523220"/>
            </a:xfrm>
            <a:prstGeom prst="rect">
              <a:avLst/>
            </a:prstGeom>
          </p:spPr>
          <p:txBody>
            <a:bodyPr wrap="none">
              <a:spAutoFit/>
            </a:bodyPr>
            <a:lstStyle/>
            <a:p>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35" name="矩形 34"/>
            <p:cNvSpPr/>
            <p:nvPr/>
          </p:nvSpPr>
          <p:spPr>
            <a:xfrm>
              <a:off x="7649858" y="5133357"/>
              <a:ext cx="3569685" cy="377411"/>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916654" y="1661059"/>
            <a:ext cx="5048718" cy="4336045"/>
            <a:chOff x="916654" y="1661059"/>
            <a:chExt cx="5048718" cy="4336045"/>
          </a:xfrm>
        </p:grpSpPr>
        <p:grpSp>
          <p:nvGrpSpPr>
            <p:cNvPr id="37" name="组合 36"/>
            <p:cNvGrpSpPr/>
            <p:nvPr/>
          </p:nvGrpSpPr>
          <p:grpSpPr>
            <a:xfrm>
              <a:off x="916654" y="1661059"/>
              <a:ext cx="5048718" cy="4336045"/>
              <a:chOff x="931168" y="1615381"/>
              <a:chExt cx="5268536" cy="4524834"/>
            </a:xfrm>
          </p:grpSpPr>
          <p:sp>
            <p:nvSpPr>
              <p:cNvPr id="4" name="矩形 3"/>
              <p:cNvSpPr/>
              <p:nvPr/>
            </p:nvSpPr>
            <p:spPr>
              <a:xfrm>
                <a:off x="931168" y="1615381"/>
                <a:ext cx="4447544" cy="3024027"/>
              </a:xfrm>
              <a:prstGeom prst="rect">
                <a:avLst/>
              </a:prstGeom>
              <a:noFill/>
              <a:ln w="22225">
                <a:solidFill>
                  <a:srgbClr val="3E4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54200" y="1723487"/>
                <a:ext cx="5012771" cy="431386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07083" y="4720534"/>
                <a:ext cx="1692621" cy="1419681"/>
              </a:xfrm>
              <a:prstGeom prst="rect">
                <a:avLst/>
              </a:prstGeom>
              <a:noFill/>
              <a:ln w="22225">
                <a:solidFill>
                  <a:srgbClr val="3E4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054200" y="4558283"/>
                <a:ext cx="4319658" cy="8851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2175905" y="4600781"/>
              <a:ext cx="2167467" cy="499624"/>
            </a:xfrm>
            <a:prstGeom prst="rect">
              <a:avLst/>
            </a:prstGeom>
          </p:spPr>
          <p:txBody>
            <a:bodyPr wrap="square">
              <a:spAutoFit/>
            </a:bodyPr>
            <a:lstStyle/>
            <a:p>
              <a:pPr>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23" name="文本框 22"/>
          <p:cNvSpPr txBox="1"/>
          <p:nvPr/>
        </p:nvSpPr>
        <p:spPr>
          <a:xfrm>
            <a:off x="6241312" y="824594"/>
            <a:ext cx="4508204" cy="3416320"/>
          </a:xfrm>
          <a:prstGeom prst="rect">
            <a:avLst/>
          </a:prstGeom>
          <a:noFill/>
        </p:spPr>
        <p:txBody>
          <a:bodyPr wrap="square" rtlCol="0">
            <a:spAutoFit/>
          </a:bodyPr>
          <a:lstStyle/>
          <a:p>
            <a:r>
              <a:rPr lang="zh-CN" altLang="zh-CN" dirty="0"/>
              <a:t>近年来，随着</a:t>
            </a:r>
            <a:r>
              <a:rPr lang="en-US" altLang="zh-CN" dirty="0"/>
              <a:t>“</a:t>
            </a:r>
            <a:r>
              <a:rPr lang="zh-CN" altLang="zh-CN" dirty="0"/>
              <a:t>互联网</a:t>
            </a:r>
            <a:r>
              <a:rPr lang="en-US" altLang="zh-CN" dirty="0"/>
              <a:t>+</a:t>
            </a:r>
            <a:r>
              <a:rPr lang="zh-CN" altLang="zh-CN" dirty="0"/>
              <a:t>政务</a:t>
            </a:r>
            <a:r>
              <a:rPr lang="en-US" altLang="zh-CN" dirty="0"/>
              <a:t>”</a:t>
            </a:r>
            <a:r>
              <a:rPr lang="zh-CN" altLang="zh-CN" dirty="0"/>
              <a:t>服务的深入推动，网络问政平台如市长信箱、民意留言板、阳光热线等已逐渐成为政府了解民情、倾听民声、感知民意、汇集民智的重要渠道。同时，伴随着大数据、云计算、人工智能尤其是语言智能等技术的持续突破，构建基于自然语言处理（</a:t>
            </a:r>
            <a:r>
              <a:rPr lang="en-US" altLang="zh-CN" dirty="0"/>
              <a:t>Natural Language Processing, NLP</a:t>
            </a:r>
            <a:r>
              <a:rPr lang="zh-CN" altLang="zh-CN" dirty="0"/>
              <a:t>）技术的智慧政务系统已经成为社会治理创新发展的紧迫需求和新趋势。</a:t>
            </a:r>
            <a:r>
              <a:rPr lang="zh-CN" altLang="en-US" b="1" dirty="0"/>
              <a:t>网络问政平台上的群众留言数量庞大且内容杂乱，依据人工经验处理留言分类工作会导致分类效率低、差错率高等问题</a:t>
            </a:r>
            <a:r>
              <a:rPr lang="zh-CN" altLang="zh-CN" dirty="0"/>
              <a:t>。</a:t>
            </a:r>
            <a:endParaRPr lang="zh-CN" altLang="en-US" dirty="0"/>
          </a:p>
        </p:txBody>
      </p:sp>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down)">
                                      <p:cBhvr>
                                        <p:cTn id="8" dur="500"/>
                                        <p:tgtEl>
                                          <p:spTgt spid="26"/>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par>
                          <p:cTn id="16" fill="hold">
                            <p:stCondLst>
                              <p:cond delay="0"/>
                            </p:stCondLst>
                            <p:childTnLst>
                              <p:par>
                                <p:cTn id="17" presetID="50" presetClass="entr" presetSubtype="0" decel="10000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750" fill="hold"/>
                                        <p:tgtEl>
                                          <p:spTgt spid="2"/>
                                        </p:tgtEl>
                                        <p:attrNameLst>
                                          <p:attrName>ppt_w</p:attrName>
                                        </p:attrNameLst>
                                      </p:cBhvr>
                                      <p:tavLst>
                                        <p:tav tm="0">
                                          <p:val>
                                            <p:strVal val="#ppt_w+.3"/>
                                          </p:val>
                                        </p:tav>
                                        <p:tav tm="100000">
                                          <p:val>
                                            <p:strVal val="#ppt_w"/>
                                          </p:val>
                                        </p:tav>
                                      </p:tavLst>
                                    </p:anim>
                                    <p:anim calcmode="lin" valueType="num">
                                      <p:cBhvr>
                                        <p:cTn id="20" dur="750" fill="hold"/>
                                        <p:tgtEl>
                                          <p:spTgt spid="2"/>
                                        </p:tgtEl>
                                        <p:attrNameLst>
                                          <p:attrName>ppt_h</p:attrName>
                                        </p:attrNameLst>
                                      </p:cBhvr>
                                      <p:tavLst>
                                        <p:tav tm="0">
                                          <p:val>
                                            <p:strVal val="#ppt_h"/>
                                          </p:val>
                                        </p:tav>
                                        <p:tav tm="100000">
                                          <p:val>
                                            <p:strVal val="#ppt_h"/>
                                          </p:val>
                                        </p:tav>
                                      </p:tavLst>
                                    </p:anim>
                                    <p:animEffect transition="in" filter="fade">
                                      <p:cBhvr>
                                        <p:cTn id="21" dur="750"/>
                                        <p:tgtEl>
                                          <p:spTgt spid="2"/>
                                        </p:tgtEl>
                                      </p:cBhvr>
                                    </p:animEffect>
                                  </p:childTnLst>
                                </p:cTn>
                              </p:par>
                            </p:childTnLst>
                          </p:cTn>
                        </p:par>
                        <p:par>
                          <p:cTn id="22" fill="hold">
                            <p:stCondLst>
                              <p:cond delay="1000"/>
                            </p:stCondLst>
                            <p:childTnLst>
                              <p:par>
                                <p:cTn id="23" presetID="12" presetClass="entr" presetSubtype="2"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left)">
                                      <p:cBhvr>
                                        <p:cTn id="26" dur="500"/>
                                        <p:tgtEl>
                                          <p:spTgt spid="19"/>
                                        </p:tgtEl>
                                      </p:cBhvr>
                                    </p:animEffect>
                                  </p:childTnLst>
                                </p:cTn>
                              </p:par>
                            </p:childTnLst>
                          </p:cTn>
                        </p:par>
                        <p:par>
                          <p:cTn id="27" fill="hold">
                            <p:stCondLst>
                              <p:cond delay="1500"/>
                            </p:stCondLst>
                            <p:childTnLst>
                              <p:par>
                                <p:cTn id="28" presetID="12" presetClass="entr" presetSubtype="2"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p:tgtEl>
                                          <p:spTgt spid="21"/>
                                        </p:tgtEl>
                                        <p:attrNameLst>
                                          <p:attrName>ppt_x</p:attrName>
                                        </p:attrNameLst>
                                      </p:cBhvr>
                                      <p:tavLst>
                                        <p:tav tm="0">
                                          <p:val>
                                            <p:strVal val="#ppt_x+#ppt_w*1.125000"/>
                                          </p:val>
                                        </p:tav>
                                        <p:tav tm="100000">
                                          <p:val>
                                            <p:strVal val="#ppt_x"/>
                                          </p:val>
                                        </p:tav>
                                      </p:tavLst>
                                    </p:anim>
                                    <p:animEffect transition="in" filter="wipe(left)">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71911" y="-225668"/>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574386" y="2186424"/>
            <a:ext cx="5021335" cy="654310"/>
            <a:chOff x="7096725" y="1160212"/>
            <a:chExt cx="5021335" cy="654310"/>
          </a:xfrm>
        </p:grpSpPr>
        <p:grpSp>
          <p:nvGrpSpPr>
            <p:cNvPr id="3" name="组合 2"/>
            <p:cNvGrpSpPr/>
            <p:nvPr/>
          </p:nvGrpSpPr>
          <p:grpSpPr>
            <a:xfrm>
              <a:off x="7096725" y="1160212"/>
              <a:ext cx="684290" cy="654310"/>
              <a:chOff x="6130971" y="1234452"/>
              <a:chExt cx="684290" cy="654310"/>
            </a:xfrm>
          </p:grpSpPr>
          <p:sp>
            <p:nvSpPr>
              <p:cNvPr id="4" name="圆角矩形 3"/>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18" name="文本框 17"/>
            <p:cNvSpPr txBox="1"/>
            <p:nvPr/>
          </p:nvSpPr>
          <p:spPr>
            <a:xfrm>
              <a:off x="8240075" y="1228529"/>
              <a:ext cx="3877985" cy="584775"/>
            </a:xfrm>
            <a:prstGeom prst="rect">
              <a:avLst/>
            </a:prstGeom>
            <a:noFill/>
          </p:spPr>
          <p:txBody>
            <a:bodyPr wrap="non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群众留言的自动分类</a:t>
              </a:r>
            </a:p>
          </p:txBody>
        </p:sp>
      </p:grpSp>
      <p:grpSp>
        <p:nvGrpSpPr>
          <p:cNvPr id="30" name="组合 29"/>
          <p:cNvGrpSpPr/>
          <p:nvPr/>
        </p:nvGrpSpPr>
        <p:grpSpPr>
          <a:xfrm>
            <a:off x="7081735" y="2106586"/>
            <a:ext cx="1343071" cy="584775"/>
            <a:chOff x="7081735" y="2106586"/>
            <a:chExt cx="1343071" cy="584775"/>
          </a:xfrm>
        </p:grpSpPr>
        <p:sp>
          <p:nvSpPr>
            <p:cNvPr id="8" name="文本框 7"/>
            <p:cNvSpPr txBox="1"/>
            <p:nvPr/>
          </p:nvSpPr>
          <p:spPr>
            <a:xfrm>
              <a:off x="7081735" y="2106586"/>
              <a:ext cx="370614" cy="584775"/>
            </a:xfrm>
            <a:prstGeom prst="rect">
              <a:avLst/>
            </a:prstGeom>
            <a:noFill/>
            <a:effectLst/>
          </p:spPr>
          <p:txBody>
            <a:bodyPr wrap="none" rtlCol="0">
              <a:spAutoFit/>
            </a:bodyPr>
            <a:lstStyle/>
            <a:p>
              <a:r>
                <a:rPr lang="en-US" altLang="zh-CN" sz="3200" b="1" dirty="0"/>
                <a:t>  </a:t>
              </a:r>
              <a:endParaRPr lang="en-US" altLang="zh-CN" sz="2800" dirty="0">
                <a:solidFill>
                  <a:srgbClr val="C00102"/>
                </a:solidFill>
                <a:latin typeface="Impact" panose="020B0806030902050204" pitchFamily="34" charset="0"/>
              </a:endParaRPr>
            </a:p>
          </p:txBody>
        </p:sp>
        <p:sp>
          <p:nvSpPr>
            <p:cNvPr id="20" name="文本框 19"/>
            <p:cNvSpPr txBox="1"/>
            <p:nvPr/>
          </p:nvSpPr>
          <p:spPr>
            <a:xfrm>
              <a:off x="8240075" y="2215249"/>
              <a:ext cx="184731" cy="461665"/>
            </a:xfrm>
            <a:prstGeom prst="rect">
              <a:avLst/>
            </a:prstGeom>
            <a:noFill/>
          </p:spPr>
          <p:txBody>
            <a:bodyPr wrap="none" rtlCol="0">
              <a:spAutoFit/>
            </a:bodyPr>
            <a:lstStyle/>
            <a:p>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574386" y="4166640"/>
            <a:ext cx="5317752" cy="654310"/>
            <a:chOff x="7081735" y="4052715"/>
            <a:chExt cx="5317752" cy="654310"/>
          </a:xfrm>
        </p:grpSpPr>
        <p:grpSp>
          <p:nvGrpSpPr>
            <p:cNvPr id="12" name="组合 11"/>
            <p:cNvGrpSpPr/>
            <p:nvPr/>
          </p:nvGrpSpPr>
          <p:grpSpPr>
            <a:xfrm>
              <a:off x="7081735" y="4052715"/>
              <a:ext cx="699280" cy="654310"/>
              <a:chOff x="6115981" y="4126955"/>
              <a:chExt cx="699280" cy="654310"/>
            </a:xfrm>
          </p:grpSpPr>
          <p:sp>
            <p:nvSpPr>
              <p:cNvPr id="13" name="圆角矩形 12"/>
              <p:cNvSpPr/>
              <p:nvPr/>
            </p:nvSpPr>
            <p:spPr>
              <a:xfrm>
                <a:off x="6175941" y="4141945"/>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15981" y="4126955"/>
                <a:ext cx="603050" cy="646331"/>
              </a:xfrm>
              <a:prstGeom prst="rect">
                <a:avLst/>
              </a:prstGeom>
              <a:noFill/>
              <a:effectLst/>
            </p:spPr>
            <p:txBody>
              <a:bodyPr wrap="none" rtlCol="0">
                <a:spAutoFit/>
              </a:bodyPr>
              <a:lstStyle/>
              <a:p>
                <a:r>
                  <a:rPr lang="en-US" altLang="zh-CN" sz="3200" b="1" dirty="0"/>
                  <a:t>  </a:t>
                </a:r>
                <a:r>
                  <a:rPr lang="en-US" altLang="zh-CN" sz="3600" b="1"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21" name="文本框 20"/>
            <p:cNvSpPr txBox="1"/>
            <p:nvPr/>
          </p:nvSpPr>
          <p:spPr>
            <a:xfrm>
              <a:off x="8265022" y="4131201"/>
              <a:ext cx="4134465"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群众留言的热点话题发现</a:t>
              </a:r>
            </a:p>
          </p:txBody>
        </p:sp>
      </p:grpSp>
      <p:grpSp>
        <p:nvGrpSpPr>
          <p:cNvPr id="28" name="组合 27"/>
          <p:cNvGrpSpPr/>
          <p:nvPr/>
        </p:nvGrpSpPr>
        <p:grpSpPr>
          <a:xfrm>
            <a:off x="1664308" y="1992469"/>
            <a:ext cx="2448839" cy="2448839"/>
            <a:chOff x="1840426" y="1937795"/>
            <a:chExt cx="2448839" cy="2448839"/>
          </a:xfrm>
        </p:grpSpPr>
        <p:sp>
          <p:nvSpPr>
            <p:cNvPr id="24" name="椭圆 23"/>
            <p:cNvSpPr/>
            <p:nvPr/>
          </p:nvSpPr>
          <p:spPr>
            <a:xfrm>
              <a:off x="1840426" y="1937795"/>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8"/>
            <p:cNvSpPr>
              <a:spLocks noEditPoints="1"/>
            </p:cNvSpPr>
            <p:nvPr/>
          </p:nvSpPr>
          <p:spPr bwMode="auto">
            <a:xfrm>
              <a:off x="2425852" y="2655020"/>
              <a:ext cx="1316086" cy="988864"/>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27" name="矩形 26"/>
          <p:cNvSpPr/>
          <p:nvPr/>
        </p:nvSpPr>
        <p:spPr>
          <a:xfrm>
            <a:off x="1425686" y="4888092"/>
            <a:ext cx="2926080" cy="922020"/>
          </a:xfrm>
          <a:prstGeom prst="rect">
            <a:avLst/>
          </a:prstGeom>
        </p:spPr>
        <p:txBody>
          <a:bodyPr wrap="none">
            <a:spAutoFit/>
          </a:bodyPr>
          <a:lstStyle/>
          <a:p>
            <a:pPr algn="dist">
              <a:defRPr/>
            </a:pPr>
            <a:r>
              <a:rPr lang="zh-CN" altLang="en-US" sz="54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研究任务</a:t>
            </a:r>
          </a:p>
        </p:txBody>
      </p:sp>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13955504">
            <a:off x="-1777880" y="4895363"/>
            <a:ext cx="4472823" cy="3101282"/>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300" fill="hold"/>
                                        <p:tgtEl>
                                          <p:spTgt spid="29"/>
                                        </p:tgtEl>
                                        <p:attrNameLst>
                                          <p:attrName>ppt_x</p:attrName>
                                        </p:attrNameLst>
                                      </p:cBhvr>
                                      <p:tavLst>
                                        <p:tav tm="0">
                                          <p:val>
                                            <p:strVal val="0-#ppt_w/2"/>
                                          </p:val>
                                        </p:tav>
                                        <p:tav tm="100000">
                                          <p:val>
                                            <p:strVal val="#ppt_x"/>
                                          </p:val>
                                        </p:tav>
                                      </p:tavLst>
                                    </p:anim>
                                    <p:anim calcmode="lin" valueType="num">
                                      <p:cBhvr additive="base">
                                        <p:cTn id="8" dur="1300" fill="hold"/>
                                        <p:tgtEl>
                                          <p:spTgt spid="29"/>
                                        </p:tgtEl>
                                        <p:attrNameLst>
                                          <p:attrName>ppt_y</p:attrName>
                                        </p:attrNameLst>
                                      </p:cBhvr>
                                      <p:tavLst>
                                        <p:tav tm="0">
                                          <p:val>
                                            <p:strVal val="1+#ppt_h/2"/>
                                          </p:val>
                                        </p:tav>
                                        <p:tav tm="100000">
                                          <p:val>
                                            <p:strVal val="#ppt_y"/>
                                          </p:val>
                                        </p:tav>
                                      </p:tavLst>
                                    </p:anim>
                                  </p:childTnLst>
                                </p:cTn>
                              </p:par>
                              <p:par>
                                <p:cTn id="9" presetID="12" presetClass="entr" presetSubtype="2"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left)">
                                      <p:cBhvr>
                                        <p:cTn id="12" dur="500"/>
                                        <p:tgtEl>
                                          <p:spTgt spid="2"/>
                                        </p:tgtEl>
                                      </p:cBhvr>
                                    </p:animEffect>
                                  </p:childTnLst>
                                </p:cTn>
                              </p:par>
                              <p:par>
                                <p:cTn id="13" presetID="23" presetClass="entr" presetSubtype="16" fill="hold"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up)">
                                      <p:cBhvr>
                                        <p:cTn id="20" dur="500"/>
                                        <p:tgtEl>
                                          <p:spTgt spid="27"/>
                                        </p:tgtEl>
                                      </p:cBhvr>
                                    </p:animEffect>
                                  </p:childTnLst>
                                </p:cTn>
                              </p:par>
                              <p:par>
                                <p:cTn id="21" presetID="12" presetClass="entr" presetSubtype="2" fill="hold" nodeType="withEffect">
                                  <p:stCondLst>
                                    <p:cond delay="14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ppt_x</p:attrName>
                                        </p:attrNameLst>
                                      </p:cBhvr>
                                      <p:tavLst>
                                        <p:tav tm="0">
                                          <p:val>
                                            <p:strVal val="#ppt_x+#ppt_w*1.125000"/>
                                          </p:val>
                                        </p:tav>
                                        <p:tav tm="100000">
                                          <p:val>
                                            <p:strVal val="#ppt_x"/>
                                          </p:val>
                                        </p:tav>
                                      </p:tavLst>
                                    </p:anim>
                                    <p:animEffect transition="in" filter="wipe(left)">
                                      <p:cBhvr>
                                        <p:cTn id="24" dur="500"/>
                                        <p:tgtEl>
                                          <p:spTgt spid="23"/>
                                        </p:tgtEl>
                                      </p:cBhvr>
                                    </p:animEffect>
                                  </p:childTnLst>
                                </p:cTn>
                              </p:par>
                              <p:par>
                                <p:cTn id="25" presetID="12" presetClass="entr" presetSubtype="2" fill="hold" nodeType="withEffect">
                                  <p:stCondLst>
                                    <p:cond delay="18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left)">
                                      <p:cBhvr>
                                        <p:cTn id="28" dur="500"/>
                                        <p:tgtEl>
                                          <p:spTgt spid="30"/>
                                        </p:tgtEl>
                                      </p:cBhvr>
                                    </p:animEffect>
                                  </p:childTnLst>
                                </p:cTn>
                              </p:par>
                              <p:par>
                                <p:cTn id="29" presetID="12" presetClass="entr" presetSubtype="2" fill="hold" nodeType="withEffect">
                                  <p:stCondLst>
                                    <p:cond delay="27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p:tgtEl>
                                          <p:spTgt spid="32"/>
                                        </p:tgtEl>
                                        <p:attrNameLst>
                                          <p:attrName>ppt_x</p:attrName>
                                        </p:attrNameLst>
                                      </p:cBhvr>
                                      <p:tavLst>
                                        <p:tav tm="0">
                                          <p:val>
                                            <p:strVal val="#ppt_x+#ppt_w*1.125000"/>
                                          </p:val>
                                        </p:tav>
                                        <p:tav tm="100000">
                                          <p:val>
                                            <p:strVal val="#ppt_x"/>
                                          </p:val>
                                        </p:tav>
                                      </p:tavLst>
                                    </p:anim>
                                    <p:animEffect transition="in" filter="wipe(left)">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6186309"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任务一：群众留言的自动分类</a:t>
            </a:r>
          </a:p>
        </p:txBody>
      </p:sp>
      <p:grpSp>
        <p:nvGrpSpPr>
          <p:cNvPr id="9" name="组合 8"/>
          <p:cNvGrpSpPr/>
          <p:nvPr/>
        </p:nvGrpSpPr>
        <p:grpSpPr>
          <a:xfrm>
            <a:off x="1887233" y="650577"/>
            <a:ext cx="6049067" cy="2228331"/>
            <a:chOff x="2199382" y="754194"/>
            <a:chExt cx="6049067" cy="2228331"/>
          </a:xfrm>
        </p:grpSpPr>
        <p:sp>
          <p:nvSpPr>
            <p:cNvPr id="10" name="任意多边形 9"/>
            <p:cNvSpPr/>
            <p:nvPr/>
          </p:nvSpPr>
          <p:spPr>
            <a:xfrm rot="19320000">
              <a:off x="2199382" y="2091434"/>
              <a:ext cx="6049067" cy="891091"/>
            </a:xfrm>
            <a:custGeom>
              <a:avLst/>
              <a:gdLst>
                <a:gd name="connsiteX0" fmla="*/ 5871090 w 6049067"/>
                <a:gd name="connsiteY0" fmla="*/ 665132 h 891091"/>
                <a:gd name="connsiteX1" fmla="*/ 6049067 w 6049067"/>
                <a:gd name="connsiteY1" fmla="*/ 804183 h 891091"/>
                <a:gd name="connsiteX2" fmla="*/ 6013780 w 6049067"/>
                <a:gd name="connsiteY2" fmla="*/ 836246 h 891091"/>
                <a:gd name="connsiteX3" fmla="*/ 5834230 w 6049067"/>
                <a:gd name="connsiteY3" fmla="*/ 891091 h 891091"/>
                <a:gd name="connsiteX4" fmla="*/ 321135 w 6049067"/>
                <a:gd name="connsiteY4" fmla="*/ 891091 h 891091"/>
                <a:gd name="connsiteX5" fmla="*/ 0 w 6049067"/>
                <a:gd name="connsiteY5" fmla="*/ 569956 h 891091"/>
                <a:gd name="connsiteX6" fmla="*/ 0 w 6049067"/>
                <a:gd name="connsiteY6" fmla="*/ 199220 h 891091"/>
                <a:gd name="connsiteX7" fmla="*/ 113866 w 6049067"/>
                <a:gd name="connsiteY7" fmla="*/ 120214 h 891091"/>
                <a:gd name="connsiteX8" fmla="*/ 228972 w 6049067"/>
                <a:gd name="connsiteY8" fmla="*/ 0 h 891091"/>
                <a:gd name="connsiteX9" fmla="*/ 228972 w 6049067"/>
                <a:gd name="connsiteY9" fmla="*/ 372117 h 891091"/>
                <a:gd name="connsiteX10" fmla="*/ 521987 w 6049067"/>
                <a:gd name="connsiteY10" fmla="*/ 665133 h 89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9067" h="891091">
                  <a:moveTo>
                    <a:pt x="5871090" y="665132"/>
                  </a:moveTo>
                  <a:lnTo>
                    <a:pt x="6049067" y="804183"/>
                  </a:lnTo>
                  <a:lnTo>
                    <a:pt x="6013780" y="836246"/>
                  </a:lnTo>
                  <a:cubicBezTo>
                    <a:pt x="5962527" y="870873"/>
                    <a:pt x="5900740" y="891091"/>
                    <a:pt x="5834230" y="891091"/>
                  </a:cubicBezTo>
                  <a:lnTo>
                    <a:pt x="321135" y="891091"/>
                  </a:lnTo>
                  <a:cubicBezTo>
                    <a:pt x="143777" y="891091"/>
                    <a:pt x="0" y="747314"/>
                    <a:pt x="0" y="569956"/>
                  </a:cubicBezTo>
                  <a:lnTo>
                    <a:pt x="0" y="199220"/>
                  </a:lnTo>
                  <a:lnTo>
                    <a:pt x="113866" y="120214"/>
                  </a:lnTo>
                  <a:lnTo>
                    <a:pt x="228972" y="0"/>
                  </a:lnTo>
                  <a:lnTo>
                    <a:pt x="228972" y="372117"/>
                  </a:lnTo>
                  <a:cubicBezTo>
                    <a:pt x="228972" y="533945"/>
                    <a:pt x="360159" y="665132"/>
                    <a:pt x="521987" y="665133"/>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2633485">
              <a:off x="7572682" y="754194"/>
              <a:ext cx="539138" cy="286028"/>
            </a:xfrm>
            <a:prstGeom prst="triangl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624916" y="2674670"/>
            <a:ext cx="1855359" cy="1855358"/>
            <a:chOff x="1341795" y="3078087"/>
            <a:chExt cx="1855359" cy="1855358"/>
          </a:xfrm>
          <a:solidFill>
            <a:srgbClr val="C00102"/>
          </a:solidFill>
        </p:grpSpPr>
        <p:sp>
          <p:nvSpPr>
            <p:cNvPr id="33" name="椭圆 32"/>
            <p:cNvSpPr>
              <a:spLocks noChangeAspect="1"/>
            </p:cNvSpPr>
            <p:nvPr/>
          </p:nvSpPr>
          <p:spPr>
            <a:xfrm>
              <a:off x="1341795" y="3078087"/>
              <a:ext cx="1855359" cy="1855358"/>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611278" y="3832417"/>
              <a:ext cx="1107996" cy="369332"/>
            </a:xfrm>
            <a:prstGeom prst="rect">
              <a:avLst/>
            </a:prstGeom>
            <a:grpFill/>
          </p:spPr>
          <p:txBody>
            <a:bodyPr wrap="none" rtlCol="0">
              <a:spAutoFit/>
            </a:bodyPr>
            <a:lstStyle/>
            <a:p>
              <a:pPr lvl="0"/>
              <a:r>
                <a:rPr lang="zh-CN" altLang="en-US" b="1" noProof="1">
                  <a:solidFill>
                    <a:prstClr val="white"/>
                  </a:solidFill>
                  <a:latin typeface="微软雅黑" panose="020B0503020204020204" pitchFamily="34" charset="-122"/>
                  <a:ea typeface="微软雅黑" panose="020B0503020204020204" pitchFamily="34" charset="-122"/>
                </a:rPr>
                <a:t>具体步骤</a:t>
              </a:r>
              <a:endParaRPr lang="de-DE" altLang="zh-CN" b="1" noProof="1">
                <a:solidFill>
                  <a:prstClr val="white"/>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5333196" y="2618925"/>
            <a:ext cx="2573296" cy="586685"/>
            <a:chOff x="8004470" y="2329428"/>
            <a:chExt cx="2573296" cy="586685"/>
          </a:xfrm>
        </p:grpSpPr>
        <p:grpSp>
          <p:nvGrpSpPr>
            <p:cNvPr id="2" name="组合 1"/>
            <p:cNvGrpSpPr/>
            <p:nvPr/>
          </p:nvGrpSpPr>
          <p:grpSpPr>
            <a:xfrm>
              <a:off x="8004470" y="2329428"/>
              <a:ext cx="2573296" cy="586685"/>
              <a:chOff x="8193712" y="1896302"/>
              <a:chExt cx="2573296" cy="586685"/>
            </a:xfrm>
          </p:grpSpPr>
          <p:sp>
            <p:nvSpPr>
              <p:cNvPr id="29" name="五边形 28"/>
              <p:cNvSpPr/>
              <p:nvPr/>
            </p:nvSpPr>
            <p:spPr>
              <a:xfrm>
                <a:off x="8193712" y="1896302"/>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461307" y="1947331"/>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04</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1" name="矩形 50"/>
            <p:cNvSpPr/>
            <p:nvPr/>
          </p:nvSpPr>
          <p:spPr>
            <a:xfrm>
              <a:off x="8947793" y="2402736"/>
              <a:ext cx="1107996"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模型训练</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316180" y="3273672"/>
            <a:ext cx="2573296" cy="586685"/>
            <a:chOff x="6809447" y="3285047"/>
            <a:chExt cx="2573296" cy="586685"/>
          </a:xfrm>
        </p:grpSpPr>
        <p:grpSp>
          <p:nvGrpSpPr>
            <p:cNvPr id="3" name="组合 2"/>
            <p:cNvGrpSpPr/>
            <p:nvPr/>
          </p:nvGrpSpPr>
          <p:grpSpPr>
            <a:xfrm>
              <a:off x="6809447" y="3285047"/>
              <a:ext cx="2573296" cy="586685"/>
              <a:chOff x="7225382" y="2916991"/>
              <a:chExt cx="2573296" cy="586685"/>
            </a:xfrm>
          </p:grpSpPr>
          <p:sp>
            <p:nvSpPr>
              <p:cNvPr id="37" name="五边形 36"/>
              <p:cNvSpPr/>
              <p:nvPr/>
            </p:nvSpPr>
            <p:spPr>
              <a:xfrm>
                <a:off x="7225382" y="2916991"/>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343995" y="2990362"/>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03</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2" name="矩形 51"/>
            <p:cNvSpPr/>
            <p:nvPr/>
          </p:nvSpPr>
          <p:spPr>
            <a:xfrm>
              <a:off x="7569436" y="3395211"/>
              <a:ext cx="1338828"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数据预处理</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329431" y="3996480"/>
            <a:ext cx="2573296" cy="586685"/>
            <a:chOff x="5641412" y="4246915"/>
            <a:chExt cx="2573296" cy="586685"/>
          </a:xfrm>
        </p:grpSpPr>
        <p:grpSp>
          <p:nvGrpSpPr>
            <p:cNvPr id="49" name="组合 48"/>
            <p:cNvGrpSpPr/>
            <p:nvPr/>
          </p:nvGrpSpPr>
          <p:grpSpPr>
            <a:xfrm>
              <a:off x="5641412" y="4246915"/>
              <a:ext cx="2573296" cy="586685"/>
              <a:chOff x="5955991" y="3974937"/>
              <a:chExt cx="2573296" cy="586685"/>
            </a:xfrm>
          </p:grpSpPr>
          <p:sp>
            <p:nvSpPr>
              <p:cNvPr id="41" name="五边形 40"/>
              <p:cNvSpPr/>
              <p:nvPr/>
            </p:nvSpPr>
            <p:spPr>
              <a:xfrm>
                <a:off x="5955991" y="3974937"/>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042833" y="4046820"/>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02</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3" name="矩形 52"/>
            <p:cNvSpPr/>
            <p:nvPr/>
          </p:nvSpPr>
          <p:spPr>
            <a:xfrm>
              <a:off x="6450766" y="4357189"/>
              <a:ext cx="1107996"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数据构建</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2664841" y="4718429"/>
            <a:ext cx="2573296" cy="586685"/>
            <a:chOff x="4324589" y="5234248"/>
            <a:chExt cx="2573296" cy="586685"/>
          </a:xfrm>
        </p:grpSpPr>
        <p:grpSp>
          <p:nvGrpSpPr>
            <p:cNvPr id="50" name="组合 49"/>
            <p:cNvGrpSpPr/>
            <p:nvPr/>
          </p:nvGrpSpPr>
          <p:grpSpPr>
            <a:xfrm>
              <a:off x="4324589" y="5234248"/>
              <a:ext cx="2573296" cy="586685"/>
              <a:chOff x="4565655" y="5137271"/>
              <a:chExt cx="2573296" cy="586685"/>
            </a:xfrm>
          </p:grpSpPr>
          <p:sp>
            <p:nvSpPr>
              <p:cNvPr id="45" name="五边形 44"/>
              <p:cNvSpPr/>
              <p:nvPr/>
            </p:nvSpPr>
            <p:spPr>
              <a:xfrm>
                <a:off x="4565655" y="5137271"/>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683300" y="5199782"/>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01</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4" name="矩形 53"/>
            <p:cNvSpPr/>
            <p:nvPr/>
          </p:nvSpPr>
          <p:spPr>
            <a:xfrm>
              <a:off x="5058840" y="5323073"/>
              <a:ext cx="1107996"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数据准备</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1258930" y="1610534"/>
            <a:ext cx="3799910" cy="822829"/>
            <a:chOff x="1258930" y="1537962"/>
            <a:chExt cx="3799910" cy="822829"/>
          </a:xfrm>
        </p:grpSpPr>
        <p:sp>
          <p:nvSpPr>
            <p:cNvPr id="48" name="矩形 47"/>
            <p:cNvSpPr/>
            <p:nvPr/>
          </p:nvSpPr>
          <p:spPr>
            <a:xfrm>
              <a:off x="1258930" y="2024100"/>
              <a:ext cx="3799910" cy="336691"/>
            </a:xfrm>
            <a:prstGeom prst="rect">
              <a:avLst/>
            </a:prstGeom>
          </p:spPr>
          <p:txBody>
            <a:bodyPr wrap="square" lIns="91436" tIns="45718" rIns="91436" bIns="45718">
              <a:spAutoFit/>
            </a:bodyPr>
            <a:lstStyle/>
            <a:p>
              <a:pPr>
                <a:lnSpc>
                  <a:spcPct val="150000"/>
                </a:lnSpc>
              </a:pP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1372279" y="1537962"/>
              <a:ext cx="1107996"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具体步骤</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40" name="五边形 28"/>
          <p:cNvSpPr/>
          <p:nvPr/>
        </p:nvSpPr>
        <p:spPr>
          <a:xfrm>
            <a:off x="5938522" y="1895310"/>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6218315" y="1979866"/>
            <a:ext cx="2230804" cy="461665"/>
          </a:xfrm>
          <a:prstGeom prst="rect">
            <a:avLst/>
          </a:prstGeom>
          <a:noFill/>
        </p:spPr>
        <p:txBody>
          <a:bodyPr wrap="squar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05  </a:t>
            </a:r>
            <a:r>
              <a:rPr lang="zh-CN" altLang="en-US" dirty="0">
                <a:solidFill>
                  <a:schemeClr val="bg1"/>
                </a:solidFill>
                <a:latin typeface="微软雅黑" panose="020B0503020204020204" pitchFamily="34" charset="-122"/>
                <a:ea typeface="微软雅黑" panose="020B0503020204020204" pitchFamily="34" charset="-122"/>
              </a:rPr>
              <a:t>模型评估</a:t>
            </a:r>
          </a:p>
        </p:txBody>
      </p:sp>
      <p:sp>
        <p:nvSpPr>
          <p:cNvPr id="42" name="五边形 28"/>
          <p:cNvSpPr/>
          <p:nvPr/>
        </p:nvSpPr>
        <p:spPr>
          <a:xfrm>
            <a:off x="6921247" y="1144246"/>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7214915" y="1259123"/>
            <a:ext cx="2099205" cy="369332"/>
          </a:xfrm>
          <a:prstGeom prst="rect">
            <a:avLst/>
          </a:prstGeom>
          <a:noFill/>
        </p:spPr>
        <p:txBody>
          <a:bodyPr wrap="square" rtlCol="0">
            <a:spAutoFit/>
          </a:bodyPr>
          <a:lstStyle/>
          <a:p>
            <a:r>
              <a:rPr lang="en-US" altLang="zh-CN"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06</a:t>
            </a:r>
            <a:r>
              <a:rPr lang="zh-CN" altLang="en-US"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分类模型测试</a:t>
            </a:r>
            <a:endParaRPr lang="zh-CN" altLang="en-US" dirty="0"/>
          </a:p>
        </p:txBody>
      </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1100"/>
                            </p:stCondLst>
                            <p:childTnLst>
                              <p:par>
                                <p:cTn id="17" presetID="49" presetClass="entr" presetSubtype="0" decel="10000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 calcmode="lin" valueType="num">
                                      <p:cBhvr>
                                        <p:cTn id="21" dur="500" fill="hold"/>
                                        <p:tgtEl>
                                          <p:spTgt spid="32"/>
                                        </p:tgtEl>
                                        <p:attrNameLst>
                                          <p:attrName>style.rotation</p:attrName>
                                        </p:attrNameLst>
                                      </p:cBhvr>
                                      <p:tavLst>
                                        <p:tav tm="0">
                                          <p:val>
                                            <p:fltVal val="360"/>
                                          </p:val>
                                        </p:tav>
                                        <p:tav tm="100000">
                                          <p:val>
                                            <p:fltVal val="0"/>
                                          </p:val>
                                        </p:tav>
                                      </p:tavLst>
                                    </p:anim>
                                    <p:animEffect transition="in" filter="fade">
                                      <p:cBhvr>
                                        <p:cTn id="22" dur="500"/>
                                        <p:tgtEl>
                                          <p:spTgt spid="32"/>
                                        </p:tgtEl>
                                      </p:cBhvr>
                                    </p:animEffect>
                                  </p:childTnLst>
                                </p:cTn>
                              </p:par>
                            </p:childTnLst>
                          </p:cTn>
                        </p:par>
                        <p:par>
                          <p:cTn id="23" fill="hold">
                            <p:stCondLst>
                              <p:cond delay="16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650"/>
                                        <p:tgtEl>
                                          <p:spTgt spid="9"/>
                                        </p:tgtEl>
                                      </p:cBhvr>
                                    </p:animEffect>
                                    <p:anim calcmode="lin" valueType="num">
                                      <p:cBhvr>
                                        <p:cTn id="27" dur="650" fill="hold"/>
                                        <p:tgtEl>
                                          <p:spTgt spid="9"/>
                                        </p:tgtEl>
                                        <p:attrNameLst>
                                          <p:attrName>ppt_x</p:attrName>
                                        </p:attrNameLst>
                                      </p:cBhvr>
                                      <p:tavLst>
                                        <p:tav tm="0">
                                          <p:val>
                                            <p:strVal val="#ppt_x"/>
                                          </p:val>
                                        </p:tav>
                                        <p:tav tm="100000">
                                          <p:val>
                                            <p:strVal val="#ppt_x"/>
                                          </p:val>
                                        </p:tav>
                                      </p:tavLst>
                                    </p:anim>
                                    <p:anim calcmode="lin" valueType="num">
                                      <p:cBhvr>
                                        <p:cTn id="28" dur="65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2" presetClass="entr" presetSubtype="2"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p:tgtEl>
                                          <p:spTgt spid="16"/>
                                        </p:tgtEl>
                                        <p:attrNameLst>
                                          <p:attrName>ppt_x</p:attrName>
                                        </p:attrNameLst>
                                      </p:cBhvr>
                                      <p:tavLst>
                                        <p:tav tm="0">
                                          <p:val>
                                            <p:strVal val="#ppt_x+#ppt_w*1.125000"/>
                                          </p:val>
                                        </p:tav>
                                        <p:tav tm="100000">
                                          <p:val>
                                            <p:strVal val="#ppt_x"/>
                                          </p:val>
                                        </p:tav>
                                      </p:tavLst>
                                    </p:anim>
                                    <p:animEffect transition="in" filter="wipe(left)">
                                      <p:cBhvr>
                                        <p:cTn id="33" dur="500"/>
                                        <p:tgtEl>
                                          <p:spTgt spid="16"/>
                                        </p:tgtEl>
                                      </p:cBhvr>
                                    </p:animEffect>
                                  </p:childTnLst>
                                </p:cTn>
                              </p:par>
                            </p:childTnLst>
                          </p:cTn>
                        </p:par>
                        <p:par>
                          <p:cTn id="34" fill="hold">
                            <p:stCondLst>
                              <p:cond delay="2750"/>
                            </p:stCondLst>
                            <p:childTnLst>
                              <p:par>
                                <p:cTn id="35" presetID="12" presetClass="entr" presetSubtype="2"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left)">
                                      <p:cBhvr>
                                        <p:cTn id="38" dur="500"/>
                                        <p:tgtEl>
                                          <p:spTgt spid="15"/>
                                        </p:tgtEl>
                                      </p:cBhvr>
                                    </p:animEffect>
                                  </p:childTnLst>
                                </p:cTn>
                              </p:par>
                            </p:childTnLst>
                          </p:cTn>
                        </p:par>
                        <p:par>
                          <p:cTn id="39" fill="hold">
                            <p:stCondLst>
                              <p:cond delay="3250"/>
                            </p:stCondLst>
                            <p:childTnLst>
                              <p:par>
                                <p:cTn id="40" presetID="1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p:tgtEl>
                                          <p:spTgt spid="14"/>
                                        </p:tgtEl>
                                        <p:attrNameLst>
                                          <p:attrName>ppt_x</p:attrName>
                                        </p:attrNameLst>
                                      </p:cBhvr>
                                      <p:tavLst>
                                        <p:tav tm="0">
                                          <p:val>
                                            <p:strVal val="#ppt_x+#ppt_w*1.125000"/>
                                          </p:val>
                                        </p:tav>
                                        <p:tav tm="100000">
                                          <p:val>
                                            <p:strVal val="#ppt_x"/>
                                          </p:val>
                                        </p:tav>
                                      </p:tavLst>
                                    </p:anim>
                                    <p:animEffect transition="in" filter="wipe(left)">
                                      <p:cBhvr>
                                        <p:cTn id="43" dur="500"/>
                                        <p:tgtEl>
                                          <p:spTgt spid="14"/>
                                        </p:tgtEl>
                                      </p:cBhvr>
                                    </p:animEffect>
                                  </p:childTnLst>
                                </p:cTn>
                              </p:par>
                            </p:childTnLst>
                          </p:cTn>
                        </p:par>
                        <p:par>
                          <p:cTn id="44" fill="hold">
                            <p:stCondLst>
                              <p:cond delay="3750"/>
                            </p:stCondLst>
                            <p:childTnLst>
                              <p:par>
                                <p:cTn id="45" presetID="12" presetClass="entr" presetSubtype="2"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ppt_x</p:attrName>
                                        </p:attrNameLst>
                                      </p:cBhvr>
                                      <p:tavLst>
                                        <p:tav tm="0">
                                          <p:val>
                                            <p:strVal val="#ppt_x+#ppt_w*1.125000"/>
                                          </p:val>
                                        </p:tav>
                                        <p:tav tm="100000">
                                          <p:val>
                                            <p:strVal val="#ppt_x"/>
                                          </p:val>
                                        </p:tav>
                                      </p:tavLst>
                                    </p:anim>
                                    <p:animEffect transition="in" filter="wipe(left)">
                                      <p:cBhvr>
                                        <p:cTn id="48" dur="500"/>
                                        <p:tgtEl>
                                          <p:spTgt spid="12"/>
                                        </p:tgtEl>
                                      </p:cBhvr>
                                    </p:animEffect>
                                  </p:childTnLst>
                                </p:cTn>
                              </p:par>
                            </p:childTnLst>
                          </p:cTn>
                        </p:par>
                        <p:par>
                          <p:cTn id="49" fill="hold">
                            <p:stCondLst>
                              <p:cond delay="4250"/>
                            </p:stCondLst>
                            <p:childTnLst>
                              <p:par>
                                <p:cTn id="50" presetID="12" presetClass="entr" presetSubtype="4" fill="hold" nodeType="afterEffect">
                                  <p:stCondLst>
                                    <p:cond delay="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500"/>
                                        <p:tgtEl>
                                          <p:spTgt spid="58"/>
                                        </p:tgtEl>
                                        <p:attrNameLst>
                                          <p:attrName>ppt_y</p:attrName>
                                        </p:attrNameLst>
                                      </p:cBhvr>
                                      <p:tavLst>
                                        <p:tav tm="0">
                                          <p:val>
                                            <p:strVal val="#ppt_y+#ppt_h*1.125000"/>
                                          </p:val>
                                        </p:tav>
                                        <p:tav tm="100000">
                                          <p:val>
                                            <p:strVal val="#ppt_y"/>
                                          </p:val>
                                        </p:tav>
                                      </p:tavLst>
                                    </p:anim>
                                    <p:animEffect transition="in" filter="wipe(up)">
                                      <p:cBhvr>
                                        <p:cTn id="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7828874"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研究方法：基于</a:t>
            </a:r>
            <a:r>
              <a:rPr lang="en-US" altLang="zh-CN" sz="3600" b="1" dirty="0">
                <a:solidFill>
                  <a:srgbClr val="3E4150"/>
                </a:solidFill>
                <a:latin typeface="微软雅黑" panose="020B0503020204020204" pitchFamily="34" charset="-122"/>
                <a:ea typeface="微软雅黑" panose="020B0503020204020204" pitchFamily="34" charset="-122"/>
              </a:rPr>
              <a:t>BERT</a:t>
            </a:r>
            <a:r>
              <a:rPr lang="zh-CN" altLang="en-US" sz="3600" b="1" dirty="0">
                <a:solidFill>
                  <a:srgbClr val="3E4150"/>
                </a:solidFill>
                <a:latin typeface="微软雅黑" panose="020B0503020204020204" pitchFamily="34" charset="-122"/>
                <a:ea typeface="微软雅黑" panose="020B0503020204020204" pitchFamily="34" charset="-122"/>
              </a:rPr>
              <a:t>的政务文本分类</a:t>
            </a:r>
          </a:p>
        </p:txBody>
      </p:sp>
      <p:grpSp>
        <p:nvGrpSpPr>
          <p:cNvPr id="3" name="组合 2"/>
          <p:cNvGrpSpPr/>
          <p:nvPr/>
        </p:nvGrpSpPr>
        <p:grpSpPr>
          <a:xfrm>
            <a:off x="9583402" y="178263"/>
            <a:ext cx="2193925" cy="2193925"/>
            <a:chOff x="1069756" y="2675886"/>
            <a:chExt cx="2193925" cy="2193925"/>
          </a:xfrm>
        </p:grpSpPr>
        <p:sp>
          <p:nvSpPr>
            <p:cNvPr id="13" name="椭圆 12"/>
            <p:cNvSpPr/>
            <p:nvPr/>
          </p:nvSpPr>
          <p:spPr>
            <a:xfrm>
              <a:off x="1069756" y="2675886"/>
              <a:ext cx="2193925" cy="2193925"/>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文本框 24"/>
            <p:cNvSpPr txBox="1"/>
            <p:nvPr/>
          </p:nvSpPr>
          <p:spPr>
            <a:xfrm>
              <a:off x="1459022" y="3967466"/>
              <a:ext cx="1415392" cy="461665"/>
            </a:xfrm>
            <a:prstGeom prst="rect">
              <a:avLst/>
            </a:prstGeom>
            <a:noFill/>
          </p:spPr>
          <p:txBody>
            <a:bodyPr wrap="square" rtlCol="0">
              <a:spAutoFit/>
            </a:bodyPr>
            <a:lstStyle/>
            <a:p>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1830352" y="3133454"/>
              <a:ext cx="672731" cy="672731"/>
            </a:xfrm>
            <a:prstGeom prst="rect">
              <a:avLst/>
            </a:prstGeom>
          </p:spPr>
        </p:pic>
      </p:gr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23" name="文本框 22"/>
          <p:cNvSpPr txBox="1"/>
          <p:nvPr/>
        </p:nvSpPr>
        <p:spPr>
          <a:xfrm>
            <a:off x="414672" y="962321"/>
            <a:ext cx="3848983" cy="398780"/>
          </a:xfrm>
          <a:prstGeom prst="rect">
            <a:avLst/>
          </a:prstGeom>
          <a:noFill/>
        </p:spPr>
        <p:txBody>
          <a:bodyPr wrap="square" rtlCol="0">
            <a:spAutoFit/>
          </a:bodyPr>
          <a:lstStyle/>
          <a:p>
            <a:r>
              <a:rPr lang="zh-CN" altLang="en-US" sz="2000" dirty="0"/>
              <a:t>任务一、 群众留言的自动分类</a:t>
            </a:r>
          </a:p>
        </p:txBody>
      </p:sp>
      <p:sp>
        <p:nvSpPr>
          <p:cNvPr id="24" name="文本框 23"/>
          <p:cNvSpPr txBox="1"/>
          <p:nvPr/>
        </p:nvSpPr>
        <p:spPr>
          <a:xfrm>
            <a:off x="510363" y="1690577"/>
            <a:ext cx="6879265" cy="645160"/>
          </a:xfrm>
          <a:prstGeom prst="rect">
            <a:avLst/>
          </a:prstGeom>
          <a:noFill/>
        </p:spPr>
        <p:txBody>
          <a:bodyPr wrap="square" rtlCol="0">
            <a:spAutoFit/>
          </a:bodyPr>
          <a:lstStyle/>
          <a:p>
            <a:r>
              <a:rPr lang="zh-CN" altLang="zh-CN" b="1" dirty="0"/>
              <a:t>任务描述：</a:t>
            </a:r>
            <a:r>
              <a:rPr lang="zh-CN" altLang="zh-CN" dirty="0"/>
              <a:t>利用自然语言处理中的文本分类技术建立一个能够对群众留言进行一级标签分类</a:t>
            </a:r>
            <a:r>
              <a:rPr lang="zh-CN" altLang="en-US" dirty="0"/>
              <a:t>的</a:t>
            </a:r>
            <a:r>
              <a:rPr lang="zh-CN" altLang="zh-CN" dirty="0"/>
              <a:t>模型实现留言自动分类。</a:t>
            </a:r>
          </a:p>
        </p:txBody>
      </p:sp>
      <p:sp>
        <p:nvSpPr>
          <p:cNvPr id="31" name="文本框 30"/>
          <p:cNvSpPr txBox="1"/>
          <p:nvPr/>
        </p:nvSpPr>
        <p:spPr>
          <a:xfrm>
            <a:off x="510363" y="2530549"/>
            <a:ext cx="8112642" cy="1415772"/>
          </a:xfrm>
          <a:prstGeom prst="rect">
            <a:avLst/>
          </a:prstGeom>
          <a:noFill/>
        </p:spPr>
        <p:txBody>
          <a:bodyPr wrap="square" rtlCol="0">
            <a:spAutoFit/>
          </a:bodyPr>
          <a:lstStyle/>
          <a:p>
            <a:r>
              <a:rPr lang="zh-CN" altLang="zh-CN" b="1" dirty="0"/>
              <a:t>数据描述：</a:t>
            </a:r>
            <a:endParaRPr lang="zh-CN" altLang="zh-CN" dirty="0"/>
          </a:p>
          <a:p>
            <a:r>
              <a:rPr lang="zh-CN" altLang="zh-CN" dirty="0"/>
              <a:t>本</a:t>
            </a:r>
            <a:r>
              <a:rPr lang="zh-CN" altLang="en-US" dirty="0"/>
              <a:t>任务</a:t>
            </a:r>
            <a:r>
              <a:rPr lang="zh-CN" altLang="zh-CN" dirty="0"/>
              <a:t>的数据集共有</a:t>
            </a:r>
            <a:r>
              <a:rPr lang="en-US" altLang="zh-CN" dirty="0"/>
              <a:t> 9210 </a:t>
            </a:r>
            <a:r>
              <a:rPr lang="zh-CN" altLang="zh-CN" dirty="0"/>
              <a:t>条留言，分为</a:t>
            </a:r>
            <a:r>
              <a:rPr lang="en-US" altLang="zh-CN" dirty="0"/>
              <a:t> 6 </a:t>
            </a:r>
            <a:r>
              <a:rPr lang="zh-CN" altLang="zh-CN" dirty="0"/>
              <a:t>个部分， 包括</a:t>
            </a:r>
            <a:r>
              <a:rPr lang="en-US" altLang="zh-CN" dirty="0"/>
              <a:t>“</a:t>
            </a:r>
            <a:r>
              <a:rPr lang="zh-CN" altLang="zh-CN" dirty="0"/>
              <a:t>留言编号</a:t>
            </a:r>
            <a:r>
              <a:rPr lang="en-US" altLang="zh-CN" dirty="0"/>
              <a:t>”</a:t>
            </a:r>
            <a:r>
              <a:rPr lang="zh-CN" altLang="zh-CN" dirty="0"/>
              <a:t>、</a:t>
            </a:r>
            <a:r>
              <a:rPr lang="en-US" altLang="zh-CN" dirty="0"/>
              <a:t>“</a:t>
            </a:r>
            <a:r>
              <a:rPr lang="zh-CN" altLang="zh-CN" dirty="0"/>
              <a:t>留言用户</a:t>
            </a:r>
            <a:r>
              <a:rPr lang="en-US" altLang="zh-CN" dirty="0"/>
              <a:t>”</a:t>
            </a:r>
            <a:r>
              <a:rPr lang="zh-CN" altLang="zh-CN" dirty="0"/>
              <a:t>、</a:t>
            </a:r>
            <a:r>
              <a:rPr lang="en-US" altLang="zh-CN" dirty="0"/>
              <a:t>“</a:t>
            </a:r>
            <a:r>
              <a:rPr lang="zh-CN" altLang="zh-CN" dirty="0"/>
              <a:t>留言主题</a:t>
            </a:r>
            <a:r>
              <a:rPr lang="en-US" altLang="zh-CN" dirty="0"/>
              <a:t>”</a:t>
            </a:r>
            <a:r>
              <a:rPr lang="zh-CN" altLang="zh-CN" dirty="0"/>
              <a:t>、</a:t>
            </a:r>
            <a:r>
              <a:rPr lang="en-US" altLang="zh-CN" dirty="0"/>
              <a:t>“</a:t>
            </a:r>
            <a:r>
              <a:rPr lang="zh-CN" altLang="zh-CN" dirty="0"/>
              <a:t>留言时间</a:t>
            </a:r>
            <a:r>
              <a:rPr lang="en-US" altLang="zh-CN" dirty="0"/>
              <a:t>”</a:t>
            </a:r>
            <a:r>
              <a:rPr lang="zh-CN" altLang="zh-CN" dirty="0"/>
              <a:t>、</a:t>
            </a:r>
            <a:r>
              <a:rPr lang="en-US" altLang="zh-CN" dirty="0"/>
              <a:t>“</a:t>
            </a:r>
            <a:r>
              <a:rPr lang="zh-CN" altLang="zh-CN" dirty="0"/>
              <a:t>留言详情</a:t>
            </a:r>
            <a:r>
              <a:rPr lang="en-US" altLang="zh-CN" dirty="0"/>
              <a:t>” </a:t>
            </a:r>
            <a:r>
              <a:rPr lang="zh-CN" altLang="zh-CN" dirty="0"/>
              <a:t>与</a:t>
            </a:r>
            <a:r>
              <a:rPr lang="en-US" altLang="zh-CN" dirty="0"/>
              <a:t>“</a:t>
            </a:r>
            <a:r>
              <a:rPr lang="zh-CN" altLang="zh-CN" dirty="0"/>
              <a:t>一级分类</a:t>
            </a:r>
            <a:r>
              <a:rPr lang="en-US" altLang="zh-CN" dirty="0"/>
              <a:t>”</a:t>
            </a:r>
            <a:r>
              <a:rPr lang="zh-CN" altLang="zh-CN" dirty="0"/>
              <a:t>。</a:t>
            </a:r>
            <a:endParaRPr lang="en-US" altLang="zh-CN" dirty="0"/>
          </a:p>
          <a:p>
            <a:endParaRPr lang="zh-CN" altLang="en-US" dirty="0"/>
          </a:p>
          <a:p>
            <a:r>
              <a:rPr lang="zh-CN" altLang="en-US" sz="1400" b="1" dirty="0"/>
              <a:t>数据样例如下：</a:t>
            </a:r>
            <a:endParaRPr lang="zh-CN" altLang="zh-CN" sz="1400" b="1" dirty="0"/>
          </a:p>
        </p:txBody>
      </p:sp>
      <p:pic>
        <p:nvPicPr>
          <p:cNvPr id="8" name="图片 7">
            <a:extLst>
              <a:ext uri="{FF2B5EF4-FFF2-40B4-BE49-F238E27FC236}">
                <a16:creationId xmlns:a16="http://schemas.microsoft.com/office/drawing/2014/main" id="{A97AEB3C-B88C-0640-8DC0-08B1712F44A9}"/>
              </a:ext>
            </a:extLst>
          </p:cNvPr>
          <p:cNvPicPr>
            <a:picLocks noChangeAspect="1"/>
          </p:cNvPicPr>
          <p:nvPr/>
        </p:nvPicPr>
        <p:blipFill>
          <a:blip r:embed="rId4"/>
          <a:stretch>
            <a:fillRect/>
          </a:stretch>
        </p:blipFill>
        <p:spPr>
          <a:xfrm>
            <a:off x="548488" y="4045876"/>
            <a:ext cx="9795510" cy="2269144"/>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21"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7828874"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研究方法：基于</a:t>
            </a:r>
            <a:r>
              <a:rPr lang="en-US" altLang="zh-CN" sz="3600" b="1" dirty="0">
                <a:solidFill>
                  <a:srgbClr val="3E4150"/>
                </a:solidFill>
                <a:latin typeface="微软雅黑" panose="020B0503020204020204" pitchFamily="34" charset="-122"/>
                <a:ea typeface="微软雅黑" panose="020B0503020204020204" pitchFamily="34" charset="-122"/>
              </a:rPr>
              <a:t>BERT</a:t>
            </a:r>
            <a:r>
              <a:rPr lang="zh-CN" altLang="en-US" sz="3600" b="1" dirty="0">
                <a:solidFill>
                  <a:srgbClr val="3E4150"/>
                </a:solidFill>
                <a:latin typeface="微软雅黑" panose="020B0503020204020204" pitchFamily="34" charset="-122"/>
                <a:ea typeface="微软雅黑" panose="020B0503020204020204" pitchFamily="34" charset="-122"/>
              </a:rPr>
              <a:t>的政务文本分类</a:t>
            </a:r>
          </a:p>
        </p:txBody>
      </p:sp>
      <p:grpSp>
        <p:nvGrpSpPr>
          <p:cNvPr id="3" name="组合 2"/>
          <p:cNvGrpSpPr/>
          <p:nvPr/>
        </p:nvGrpSpPr>
        <p:grpSpPr>
          <a:xfrm>
            <a:off x="9583402" y="178263"/>
            <a:ext cx="2193925" cy="2193925"/>
            <a:chOff x="1069756" y="2675886"/>
            <a:chExt cx="2193925" cy="2193925"/>
          </a:xfrm>
        </p:grpSpPr>
        <p:sp>
          <p:nvSpPr>
            <p:cNvPr id="13" name="椭圆 12"/>
            <p:cNvSpPr/>
            <p:nvPr/>
          </p:nvSpPr>
          <p:spPr>
            <a:xfrm>
              <a:off x="1069756" y="2675886"/>
              <a:ext cx="2193925" cy="2193925"/>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文本框 24"/>
            <p:cNvSpPr txBox="1"/>
            <p:nvPr/>
          </p:nvSpPr>
          <p:spPr>
            <a:xfrm>
              <a:off x="1459022" y="3967466"/>
              <a:ext cx="1415392" cy="461665"/>
            </a:xfrm>
            <a:prstGeom prst="rect">
              <a:avLst/>
            </a:prstGeom>
            <a:noFill/>
          </p:spPr>
          <p:txBody>
            <a:bodyPr wrap="square" rtlCol="0">
              <a:spAutoFit/>
            </a:bodyPr>
            <a:lstStyle/>
            <a:p>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1830352" y="3133454"/>
              <a:ext cx="672731" cy="672731"/>
            </a:xfrm>
            <a:prstGeom prst="rect">
              <a:avLst/>
            </a:prstGeom>
          </p:spPr>
        </p:pic>
      </p:gr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23" name="文本框 22"/>
          <p:cNvSpPr txBox="1"/>
          <p:nvPr/>
        </p:nvSpPr>
        <p:spPr>
          <a:xfrm>
            <a:off x="414672" y="962321"/>
            <a:ext cx="3848983" cy="398780"/>
          </a:xfrm>
          <a:prstGeom prst="rect">
            <a:avLst/>
          </a:prstGeom>
          <a:noFill/>
        </p:spPr>
        <p:txBody>
          <a:bodyPr wrap="square" rtlCol="0">
            <a:spAutoFit/>
          </a:bodyPr>
          <a:lstStyle/>
          <a:p>
            <a:r>
              <a:rPr lang="zh-CN" altLang="en-US" sz="2000" dirty="0"/>
              <a:t>任务一、 群众留言的自动分类</a:t>
            </a:r>
          </a:p>
        </p:txBody>
      </p:sp>
      <p:sp>
        <p:nvSpPr>
          <p:cNvPr id="8" name="文本框 7"/>
          <p:cNvSpPr txBox="1"/>
          <p:nvPr/>
        </p:nvSpPr>
        <p:spPr>
          <a:xfrm>
            <a:off x="465303" y="1746842"/>
            <a:ext cx="3747720" cy="369332"/>
          </a:xfrm>
          <a:prstGeom prst="rect">
            <a:avLst/>
          </a:prstGeom>
          <a:noFill/>
        </p:spPr>
        <p:txBody>
          <a:bodyPr wrap="square" rtlCol="0">
            <a:spAutoFit/>
          </a:bodyPr>
          <a:lstStyle/>
          <a:p>
            <a:r>
              <a:rPr lang="zh-CN" altLang="zh-CN" b="1" dirty="0"/>
              <a:t>标签分布</a:t>
            </a:r>
            <a:endParaRPr lang="zh-CN" altLang="en-US" b="1" dirty="0"/>
          </a:p>
        </p:txBody>
      </p:sp>
      <p:pic>
        <p:nvPicPr>
          <p:cNvPr id="9" name="图片 8">
            <a:extLst>
              <a:ext uri="{FF2B5EF4-FFF2-40B4-BE49-F238E27FC236}">
                <a16:creationId xmlns:a16="http://schemas.microsoft.com/office/drawing/2014/main" id="{33FFE9B8-C32F-BD45-BFCC-24337D023DD8}"/>
              </a:ext>
            </a:extLst>
          </p:cNvPr>
          <p:cNvPicPr>
            <a:picLocks noChangeAspect="1"/>
          </p:cNvPicPr>
          <p:nvPr/>
        </p:nvPicPr>
        <p:blipFill>
          <a:blip r:embed="rId4"/>
          <a:stretch>
            <a:fillRect/>
          </a:stretch>
        </p:blipFill>
        <p:spPr>
          <a:xfrm>
            <a:off x="1657292" y="1746842"/>
            <a:ext cx="7536843" cy="5029522"/>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21"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314" y="173646"/>
            <a:ext cx="7828874"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研究方法：基于</a:t>
            </a:r>
            <a:r>
              <a:rPr lang="en-US" altLang="zh-CN" sz="3600" b="1" dirty="0">
                <a:solidFill>
                  <a:srgbClr val="3E4150"/>
                </a:solidFill>
                <a:latin typeface="微软雅黑" panose="020B0503020204020204" pitchFamily="34" charset="-122"/>
                <a:ea typeface="微软雅黑" panose="020B0503020204020204" pitchFamily="34" charset="-122"/>
              </a:rPr>
              <a:t>BERT</a:t>
            </a:r>
            <a:r>
              <a:rPr lang="zh-CN" altLang="en-US" sz="3600" b="1" dirty="0">
                <a:solidFill>
                  <a:srgbClr val="3E4150"/>
                </a:solidFill>
                <a:latin typeface="微软雅黑" panose="020B0503020204020204" pitchFamily="34" charset="-122"/>
                <a:ea typeface="微软雅黑" panose="020B0503020204020204" pitchFamily="34" charset="-122"/>
              </a:rPr>
              <a:t>的政务文本分类</a:t>
            </a:r>
          </a:p>
        </p:txBody>
      </p:sp>
      <p:grpSp>
        <p:nvGrpSpPr>
          <p:cNvPr id="3" name="组合 2"/>
          <p:cNvGrpSpPr/>
          <p:nvPr/>
        </p:nvGrpSpPr>
        <p:grpSpPr>
          <a:xfrm>
            <a:off x="9583402" y="178263"/>
            <a:ext cx="2193925" cy="2193925"/>
            <a:chOff x="1069756" y="2675886"/>
            <a:chExt cx="2193925" cy="2193925"/>
          </a:xfrm>
        </p:grpSpPr>
        <p:sp>
          <p:nvSpPr>
            <p:cNvPr id="13" name="椭圆 12"/>
            <p:cNvSpPr/>
            <p:nvPr/>
          </p:nvSpPr>
          <p:spPr>
            <a:xfrm>
              <a:off x="1069756" y="2675886"/>
              <a:ext cx="2193925" cy="2193925"/>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文本框 24"/>
            <p:cNvSpPr txBox="1"/>
            <p:nvPr/>
          </p:nvSpPr>
          <p:spPr>
            <a:xfrm>
              <a:off x="1459022" y="3967466"/>
              <a:ext cx="1415392" cy="461665"/>
            </a:xfrm>
            <a:prstGeom prst="rect">
              <a:avLst/>
            </a:prstGeom>
            <a:noFill/>
          </p:spPr>
          <p:txBody>
            <a:bodyPr wrap="square" rtlCol="0">
              <a:spAutoFit/>
            </a:bodyPr>
            <a:lstStyle/>
            <a:p>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1830352" y="3133454"/>
              <a:ext cx="672731" cy="672731"/>
            </a:xfrm>
            <a:prstGeom prst="rect">
              <a:avLst/>
            </a:prstGeom>
          </p:spPr>
        </p:pic>
      </p:gr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23" name="文本框 22"/>
          <p:cNvSpPr txBox="1"/>
          <p:nvPr/>
        </p:nvSpPr>
        <p:spPr>
          <a:xfrm>
            <a:off x="414672" y="962321"/>
            <a:ext cx="3848983" cy="398780"/>
          </a:xfrm>
          <a:prstGeom prst="rect">
            <a:avLst/>
          </a:prstGeom>
          <a:noFill/>
        </p:spPr>
        <p:txBody>
          <a:bodyPr wrap="square" rtlCol="0">
            <a:spAutoFit/>
          </a:bodyPr>
          <a:lstStyle/>
          <a:p>
            <a:r>
              <a:rPr lang="zh-CN" altLang="en-US" sz="2000" dirty="0"/>
              <a:t>任务一、 群众留言的自动分类</a:t>
            </a:r>
          </a:p>
        </p:txBody>
      </p:sp>
      <p:sp>
        <p:nvSpPr>
          <p:cNvPr id="8" name="文本框 7"/>
          <p:cNvSpPr txBox="1"/>
          <p:nvPr/>
        </p:nvSpPr>
        <p:spPr>
          <a:xfrm>
            <a:off x="3622320" y="1824230"/>
            <a:ext cx="5571815" cy="369332"/>
          </a:xfrm>
          <a:prstGeom prst="rect">
            <a:avLst/>
          </a:prstGeom>
          <a:noFill/>
        </p:spPr>
        <p:txBody>
          <a:bodyPr wrap="square" rtlCol="0">
            <a:spAutoFit/>
          </a:bodyPr>
          <a:lstStyle/>
          <a:p>
            <a:r>
              <a:rPr lang="zh-CN" altLang="en-US" b="1" dirty="0"/>
              <a:t>模型构建：基于</a:t>
            </a:r>
            <a:r>
              <a:rPr lang="en-US" altLang="zh-CN" dirty="0"/>
              <a:t>BERT</a:t>
            </a:r>
            <a:r>
              <a:rPr lang="zh-CN" altLang="en-US" dirty="0"/>
              <a:t>的微调模型。</a:t>
            </a:r>
            <a:endParaRPr lang="en-US" altLang="zh-CN" dirty="0"/>
          </a:p>
        </p:txBody>
      </p:sp>
      <p:pic>
        <p:nvPicPr>
          <p:cNvPr id="9" name="图片 8">
            <a:extLst>
              <a:ext uri="{FF2B5EF4-FFF2-40B4-BE49-F238E27FC236}">
                <a16:creationId xmlns:a16="http://schemas.microsoft.com/office/drawing/2014/main" id="{686BF5D7-0E69-6E4A-903D-64CCB4F9A701}"/>
              </a:ext>
            </a:extLst>
          </p:cNvPr>
          <p:cNvPicPr>
            <a:picLocks noChangeAspect="1"/>
          </p:cNvPicPr>
          <p:nvPr/>
        </p:nvPicPr>
        <p:blipFill>
          <a:blip r:embed="rId4"/>
          <a:stretch>
            <a:fillRect/>
          </a:stretch>
        </p:blipFill>
        <p:spPr>
          <a:xfrm>
            <a:off x="414314" y="1937686"/>
            <a:ext cx="2570480" cy="3301130"/>
          </a:xfrm>
          <a:prstGeom prst="rect">
            <a:avLst/>
          </a:prstGeom>
        </p:spPr>
      </p:pic>
      <p:sp>
        <p:nvSpPr>
          <p:cNvPr id="10" name="文本框 9">
            <a:extLst>
              <a:ext uri="{FF2B5EF4-FFF2-40B4-BE49-F238E27FC236}">
                <a16:creationId xmlns:a16="http://schemas.microsoft.com/office/drawing/2014/main" id="{8D727658-5F63-C148-AEFE-62301C2A12A1}"/>
              </a:ext>
            </a:extLst>
          </p:cNvPr>
          <p:cNvSpPr txBox="1"/>
          <p:nvPr/>
        </p:nvSpPr>
        <p:spPr>
          <a:xfrm>
            <a:off x="3622320" y="2628738"/>
            <a:ext cx="5693130" cy="1200329"/>
          </a:xfrm>
          <a:prstGeom prst="rect">
            <a:avLst/>
          </a:prstGeom>
          <a:noFill/>
        </p:spPr>
        <p:txBody>
          <a:bodyPr wrap="square" rtlCol="0">
            <a:spAutoFit/>
          </a:bodyPr>
          <a:lstStyle/>
          <a:p>
            <a:r>
              <a:rPr lang="zh-CN" altLang="zh-CN" dirty="0"/>
              <a:t>简单来说，</a:t>
            </a:r>
            <a:r>
              <a:rPr lang="en-US" altLang="zh-CN" dirty="0"/>
              <a:t>BERT</a:t>
            </a:r>
            <a:r>
              <a:rPr lang="zh-CN" altLang="zh-CN" dirty="0"/>
              <a:t>模型的微调就是利用已经在大规模语料库上训练过预训练模型，得到的预训练权重，再通过微调来完成一系列下游任务。故对于分类任务，只需在模型的</a:t>
            </a:r>
            <a:r>
              <a:rPr lang="en-US" altLang="zh-CN" dirty="0"/>
              <a:t>head</a:t>
            </a:r>
            <a:r>
              <a:rPr lang="zh-CN" altLang="zh-CN" dirty="0"/>
              <a:t>将模型的输出维度变成类别的个数即可。</a:t>
            </a:r>
            <a:endParaRPr kumimoji="1" lang="zh-CN" altLang="en-US" dirty="0"/>
          </a:p>
        </p:txBody>
      </p:sp>
      <p:sp>
        <p:nvSpPr>
          <p:cNvPr id="11" name="文本框 10">
            <a:extLst>
              <a:ext uri="{FF2B5EF4-FFF2-40B4-BE49-F238E27FC236}">
                <a16:creationId xmlns:a16="http://schemas.microsoft.com/office/drawing/2014/main" id="{DEDF3E17-3542-0D4B-8A92-AFEE61D1D38D}"/>
              </a:ext>
            </a:extLst>
          </p:cNvPr>
          <p:cNvSpPr txBox="1"/>
          <p:nvPr/>
        </p:nvSpPr>
        <p:spPr>
          <a:xfrm>
            <a:off x="3622320" y="4375761"/>
            <a:ext cx="5296505" cy="1200329"/>
          </a:xfrm>
          <a:prstGeom prst="rect">
            <a:avLst/>
          </a:prstGeom>
          <a:noFill/>
        </p:spPr>
        <p:txBody>
          <a:bodyPr wrap="square" rtlCol="0">
            <a:spAutoFit/>
          </a:bodyPr>
          <a:lstStyle/>
          <a:p>
            <a:r>
              <a:rPr lang="zh-CN" altLang="en-US" b="1" dirty="0"/>
              <a:t>数据预处理</a:t>
            </a:r>
            <a:r>
              <a:rPr lang="en-US" altLang="zh-CN" b="1" dirty="0"/>
              <a:t>:</a:t>
            </a:r>
          </a:p>
          <a:p>
            <a:r>
              <a:rPr lang="zh-CN" altLang="en-US" dirty="0"/>
              <a:t>对任务一的留言进行分类前，首先要对数据集的 “留言主题”与“留言详情”进行数据预处理，将数据格式转成</a:t>
            </a:r>
            <a:r>
              <a:rPr lang="en-US" altLang="zh-CN" dirty="0"/>
              <a:t>BERT</a:t>
            </a:r>
            <a:r>
              <a:rPr lang="zh-CN" altLang="en-US" dirty="0"/>
              <a:t>模型的输入格式。</a:t>
            </a:r>
            <a:endParaRPr kumimoji="1" lang="zh-CN" altLang="en-US" dirty="0"/>
          </a:p>
        </p:txBody>
      </p:sp>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0"/>
                            </p:stCondLst>
                            <p:childTnLst>
                              <p:par>
                                <p:cTn id="17" presetID="21"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7828874"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研究方法：基于</a:t>
            </a:r>
            <a:r>
              <a:rPr lang="en-US" altLang="zh-CN" sz="3600" b="1" dirty="0">
                <a:solidFill>
                  <a:srgbClr val="3E4150"/>
                </a:solidFill>
                <a:latin typeface="微软雅黑" panose="020B0503020204020204" pitchFamily="34" charset="-122"/>
                <a:ea typeface="微软雅黑" panose="020B0503020204020204" pitchFamily="34" charset="-122"/>
              </a:rPr>
              <a:t>BERT</a:t>
            </a:r>
            <a:r>
              <a:rPr lang="zh-CN" altLang="en-US" sz="3600" b="1" dirty="0">
                <a:solidFill>
                  <a:srgbClr val="3E4150"/>
                </a:solidFill>
                <a:latin typeface="微软雅黑" panose="020B0503020204020204" pitchFamily="34" charset="-122"/>
                <a:ea typeface="微软雅黑" panose="020B0503020204020204" pitchFamily="34" charset="-122"/>
              </a:rPr>
              <a:t>的政务文本分类</a:t>
            </a: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8126" y="6155336"/>
            <a:ext cx="670826" cy="670826"/>
          </a:xfrm>
          <a:prstGeom prst="rect">
            <a:avLst/>
          </a:prstGeom>
        </p:spPr>
      </p:pic>
      <p:sp>
        <p:nvSpPr>
          <p:cNvPr id="8" name="文本框 7"/>
          <p:cNvSpPr txBox="1"/>
          <p:nvPr/>
        </p:nvSpPr>
        <p:spPr>
          <a:xfrm>
            <a:off x="414673" y="1046952"/>
            <a:ext cx="5753435" cy="523220"/>
          </a:xfrm>
          <a:prstGeom prst="rect">
            <a:avLst/>
          </a:prstGeom>
          <a:noFill/>
        </p:spPr>
        <p:txBody>
          <a:bodyPr wrap="square" rtlCol="0">
            <a:spAutoFit/>
          </a:bodyPr>
          <a:lstStyle/>
          <a:p>
            <a:r>
              <a:rPr lang="zh-CN" altLang="en-US" sz="2800" b="1" dirty="0"/>
              <a:t>“留言主题” </a:t>
            </a:r>
            <a:r>
              <a:rPr lang="en-US" altLang="zh-CN" sz="2800" b="1" dirty="0"/>
              <a:t>or</a:t>
            </a:r>
            <a:r>
              <a:rPr lang="zh-CN" altLang="en-US" sz="2800" b="1" dirty="0"/>
              <a:t>  “留言详情” ？</a:t>
            </a:r>
            <a:endParaRPr lang="zh-CN" altLang="zh-CN" sz="2800" dirty="0"/>
          </a:p>
        </p:txBody>
      </p:sp>
      <p:pic>
        <p:nvPicPr>
          <p:cNvPr id="10" name="图片 9">
            <a:extLst>
              <a:ext uri="{FF2B5EF4-FFF2-40B4-BE49-F238E27FC236}">
                <a16:creationId xmlns:a16="http://schemas.microsoft.com/office/drawing/2014/main" id="{73756799-72D2-824A-BBA4-DE2881F22C9F}"/>
              </a:ext>
            </a:extLst>
          </p:cNvPr>
          <p:cNvPicPr>
            <a:picLocks noChangeAspect="1"/>
          </p:cNvPicPr>
          <p:nvPr/>
        </p:nvPicPr>
        <p:blipFill>
          <a:blip r:embed="rId3"/>
          <a:stretch>
            <a:fillRect/>
          </a:stretch>
        </p:blipFill>
        <p:spPr>
          <a:xfrm>
            <a:off x="698236" y="1696110"/>
            <a:ext cx="3630874" cy="3497742"/>
          </a:xfrm>
          <a:prstGeom prst="rect">
            <a:avLst/>
          </a:prstGeom>
        </p:spPr>
      </p:pic>
      <p:pic>
        <p:nvPicPr>
          <p:cNvPr id="11" name="图片 10">
            <a:extLst>
              <a:ext uri="{FF2B5EF4-FFF2-40B4-BE49-F238E27FC236}">
                <a16:creationId xmlns:a16="http://schemas.microsoft.com/office/drawing/2014/main" id="{2826300B-CA64-EB47-9459-7685F9186C92}"/>
              </a:ext>
            </a:extLst>
          </p:cNvPr>
          <p:cNvPicPr>
            <a:picLocks noChangeAspect="1"/>
          </p:cNvPicPr>
          <p:nvPr/>
        </p:nvPicPr>
        <p:blipFill>
          <a:blip r:embed="rId4"/>
          <a:stretch>
            <a:fillRect/>
          </a:stretch>
        </p:blipFill>
        <p:spPr>
          <a:xfrm>
            <a:off x="4625339" y="1696110"/>
            <a:ext cx="7188200" cy="3497742"/>
          </a:xfrm>
          <a:prstGeom prst="rect">
            <a:avLst/>
          </a:prstGeom>
        </p:spPr>
      </p:pic>
      <p:sp>
        <p:nvSpPr>
          <p:cNvPr id="14" name="文本框 13">
            <a:extLst>
              <a:ext uri="{FF2B5EF4-FFF2-40B4-BE49-F238E27FC236}">
                <a16:creationId xmlns:a16="http://schemas.microsoft.com/office/drawing/2014/main" id="{8BEAF80D-7C27-A149-8B38-6795989A47B1}"/>
              </a:ext>
            </a:extLst>
          </p:cNvPr>
          <p:cNvSpPr txBox="1"/>
          <p:nvPr/>
        </p:nvSpPr>
        <p:spPr>
          <a:xfrm>
            <a:off x="804330" y="5696036"/>
            <a:ext cx="10727556" cy="369332"/>
          </a:xfrm>
          <a:prstGeom prst="rect">
            <a:avLst/>
          </a:prstGeom>
          <a:noFill/>
        </p:spPr>
        <p:txBody>
          <a:bodyPr wrap="square" rtlCol="0">
            <a:spAutoFit/>
          </a:bodyPr>
          <a:lstStyle/>
          <a:p>
            <a:r>
              <a:rPr lang="zh-CN" altLang="zh-CN" b="1" dirty="0"/>
              <a:t>主题一定程度能反映留言的重点，但内容能反映更多细节</a:t>
            </a:r>
            <a:r>
              <a:rPr lang="zh-CN" altLang="en-US" b="1" dirty="0"/>
              <a:t>。因此设计：留言内容 </a:t>
            </a:r>
            <a:r>
              <a:rPr lang="en-US" altLang="zh-CN" b="1" dirty="0"/>
              <a:t>=</a:t>
            </a:r>
            <a:r>
              <a:rPr lang="zh-CN" altLang="en-US" b="1" dirty="0"/>
              <a:t> 留言主题 </a:t>
            </a:r>
            <a:r>
              <a:rPr lang="en-US" altLang="zh-CN" b="1" dirty="0"/>
              <a:t>+</a:t>
            </a:r>
            <a:r>
              <a:rPr lang="zh-CN" altLang="en-US" b="1" dirty="0"/>
              <a:t> 留言详情</a:t>
            </a:r>
            <a:r>
              <a:rPr lang="zh-CN" altLang="zh-CN" b="1" dirty="0"/>
              <a:t> </a:t>
            </a:r>
            <a:endParaRPr kumimoji="1" lang="zh-CN" altLang="en-US" b="1" dirty="0"/>
          </a:p>
        </p:txBody>
      </p:sp>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M1MjI3ZjE1MTBkMzFhOGJlNzRlYWJjOWEyZWM0Nz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01.xml><?xml version="1.0" encoding="utf-8"?>
<p:tagLst xmlns:a="http://schemas.openxmlformats.org/drawingml/2006/main" xmlns:r="http://schemas.openxmlformats.org/officeDocument/2006/relationships" xmlns:p="http://schemas.openxmlformats.org/presentationml/2006/main">
  <p:tag name="KSO_WM_SLIDE_ID" val="diagram20212714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714"/>
  <p:tag name="KSO_WM_SLIDE_LAYOUT" val="a_f"/>
  <p:tag name="KSO_WM_SLIDE_LAYOUT_CNT" val="1_1"/>
  <p:tag name="KSO_WM_SLIDE_TYPE" val="text"/>
  <p:tag name="KSO_WM_SLIDE_SUBTYPE" val="pureTxt"/>
  <p:tag name="KSO_WM_SLIDE_SIZE" val="840*539"/>
  <p:tag name="KSO_WM_SLIDE_POSITION" val="72*0"/>
  <p:tag name="KSO_WM_SLIDE_LAYOUT_INFO" val="{&quot;direction&quot;:1,&quot;id&quot;:&quot;2021-04-01T15:44:13&quot;,&quot;maxSize&quot;:{&quot;size1&quot;:32.5},&quot;minSize&quot;:{&quot;size1&quot;:27.6},&quot;normalSize&quot;:{&quot;size1&quot;:29.787500000000005},&quot;subLayout&quot;:[{&quot;id&quot;:&quot;2021-04-01T15:44:13&quot;,&quot;margin&quot;:{&quot;bottom&quot;:8.043000221252441,&quot;left&quot;:2.5399999618530273,&quot;right&quot;:0.02600000612437725,&quot;top&quot;:5.502999782562256},&quot;type&quot;:0},{&quot;id&quot;:&quot;2021-04-01T15:44:13&quot;,&quot;margin&quot;:{&quot;bottom&quot;:1.6929999589920044,&quot;left&quot;:1.667000055313110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e53747e3ea6e293f8b1"/>
  <p:tag name="KSO_WM_CHIP_FILLPROP" val="[[{&quot;text_align&quot;:&quot;cm&quot;,&quot;text_direction&quot;:&quot;horizontal&quot;,&quot;support_big_font&quot;:false,&quot;picture_toward&quot;:0,&quot;picture_dockside&quot;:[],&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picture_toward&quot;:0,&quot;picture_dockside&quot;:[],&quot;fill_id&quot;:&quot;3e9e6b7343cb4479804798c20b3c2800&quot;,&quot;fill_align&quot;:&quot;cm&quot;,&quot;chip_types&quot;:[&quot;text&quot;,&quot;picture&quot;]}],[{&quot;text_align&quot;:&quot;cm&quot;,&quot;text_direction&quot;:&quot;horizontal&quot;,&quot;support_big_font&quot;:false,&quot;picture_toward&quot;:0,&quot;picture_dockside&quot;:[],&quot;fill_id&quot;:&quot;df5c712fc297497380a16f2214b4abb2&quot;,&quot;fill_align&quot;:&quot;cm&quot;,&quot;chip_types&quot;:[&quot;header&quot;]},{&quot;text_align&quot;:&quot;lm&quot;,&quot;text_direction&quot;:&quot;horizontal&quot;,&quot;support_big_font&quot;:false,&quot;picture_toward&quot;:0,&quot;picture_dockside&quot;:[],&quot;fill_id&quot;:&quot;3e9e6b7343cb4479804798c20b3c2800&quot;,&quot;fill_align&quot;:&quot;cm&quot;,&quot;chip_types&quot;:[&quot;diagram&quot;,&quot;chart&quot;,&quot;table&quot;,&quot;video&quot;]}]]"/>
  <p:tag name="KSO_WM_CHIP_DECFILLPROP" val="[]"/>
  <p:tag name="KSO_WM_SLIDE_CAN_ADD_NAVIGATION" val="1"/>
  <p:tag name="KSO_WM_CHIP_GROUPID" val="5f71a5bf747e3ea6e293b57c"/>
  <p:tag name="KSO_WM_SLIDE_BK_DARK_LIGHT" val="2"/>
  <p:tag name="KSO_WM_SLIDE_BACKGROUND_TYPE" val="general"/>
  <p:tag name="KSO_WM_SLIDE_SUPPORT_FEATURE_TYPE" val="0"/>
  <p:tag name="KSO_WM_TEMPLATE_ASSEMBLE_XID" val="60656f654054ed1e2fb80950"/>
  <p:tag name="KSO_WM_TEMPLATE_ASSEMBLE_GROUPID" val="60656f654054ed1e2fb80950"/>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714_1*a*1"/>
  <p:tag name="KSO_WM_TEMPLATE_CATEGORY" val="diagram"/>
  <p:tag name="KSO_WM_TEMPLATE_INDEX" val="20212714"/>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3986779d47b437e9a7bcceaa079931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4962f4bf2324ef3b09e7cf60b5eeece"/>
  <p:tag name="KSO_WM_UNIT_SUPPORT_UNIT_TYPE" val="[&quot;d&quot;]"/>
  <p:tag name="KSO_WM_UNIT_TEXT_FILL_FORE_SCHEMECOLOR_INDEX_BRIGHTNESS" val="0"/>
  <p:tag name="KSO_WM_UNIT_TEXT_FILL_FORE_SCHEMECOLOR_INDEX" val="13"/>
  <p:tag name="KSO_WM_UNIT_TEXT_FILL_TYPE" val="1"/>
  <p:tag name="KSO_WM_TEMPLATE_ASSEMBLE_XID" val="60656f654054ed1e2fb80950"/>
  <p:tag name="KSO_WM_TEMPLATE_ASSEMBLE_GROUPID" val="60656f654054ed1e2fb80950"/>
</p:tagLst>
</file>

<file path=ppt/tags/tag10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14_1*f*1"/>
  <p:tag name="KSO_WM_TEMPLATE_CATEGORY" val="diagram"/>
  <p:tag name="KSO_WM_TEMPLATE_INDEX" val="2021271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ceba2ff137764a2cb099cf38dcc5e06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5be29bdeaee45e7b8930b6da511961f"/>
  <p:tag name="KSO_WM_UNIT_SUPPORT_UNIT_TYPE" val="[&quot;d&quot;]"/>
  <p:tag name="KSO_WM_UNIT_TEXT_FILL_FORE_SCHEMECOLOR_INDEX_BRIGHTNESS" val="0.25"/>
  <p:tag name="KSO_WM_UNIT_TEXT_FILL_FORE_SCHEMECOLOR_INDEX" val="13"/>
  <p:tag name="KSO_WM_UNIT_TEXT_FILL_TYPE" val="1"/>
  <p:tag name="KSO_WM_TEMPLATE_ASSEMBLE_XID" val="60656f654054ed1e2fb80950"/>
  <p:tag name="KSO_WM_TEMPLATE_ASSEMBLE_GROUPID" val="60656f654054ed1e2fb80950"/>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14_1*i*1"/>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3f827eed98b24e1989a2b0c673c6666a"/>
  <p:tag name="KSO_WM_UNIT_DECORATE_INFO" val="{&quot;DecorateInfoH&quot;:{&quot;IsAbs&quot;:true},&quot;DecorateInfoW&quot;:{&quot;IsAbs&quot;:false},&quot;DecorateInfoX&quot;:{&quot;IsAbs&quot;:true,&quot;Pos&quot;:1},&quot;DecorateInfoY&quot;:{&quot;IsAbs&quot;:true,&quot;Pos&quot;:2},&quot;ReferentInfo&quot;:{&quot;Id&quot;:&quot;e3986779d47b437e9a7bcceaa0799318&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654054ed1e2fb80950"/>
  <p:tag name="KSO_WM_TEMPLATE_ASSEMBLE_GROUPID" val="60656f654054ed1e2fb80950"/>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14_1*i*2"/>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a00468fe66f44b08aef719e85195a2dc"/>
  <p:tag name="KSO_WM_UNIT_DECORATE_INFO" val="{&quot;DecorateInfoH&quot;:{&quot;IsAbs&quot;:true},&quot;DecorateInfoW&quot;:{&quot;IsAbs&quot;:false},&quot;DecorateInfoX&quot;:{&quot;IsAbs&quot;:true,&quot;Pos&quot;:1},&quot;DecorateInfoY&quot;:{&quot;IsAbs&quot;:true,&quot;Pos&quot;:0},&quot;ReferentInfo&quot;:{&quot;Id&quot;:&quot;e3986779d47b437e9a7bcceaa0799318&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f654054ed1e2fb80950"/>
  <p:tag name="KSO_WM_TEMPLATE_ASSEMBLE_GROUPID" val="60656f654054ed1e2fb80950"/>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714_1*i*3"/>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9f2891235ccd4efb8a37b7e1155163d5"/>
  <p:tag name="KSO_WM_UNIT_DECORATE_INFO" val="{&quot;DecorateInfoH&quot;:{&quot;IsAbs&quot;:true},&quot;DecorateInfoW&quot;:{&quot;IsAbs&quot;:false},&quot;DecorateInfoX&quot;:{&quot;IsAbs&quot;:true,&quot;Pos&quot;:1},&quot;DecorateInfoY&quot;:{&quot;IsAbs&quot;:true,&quot;Pos&quot;:0},&quot;ReferentInfo&quot;:{&quot;Id&quot;:&quot;e3986779d47b437e9a7bcceaa0799318&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60656f654054ed1e2fb80950"/>
  <p:tag name="KSO_WM_TEMPLATE_ASSEMBLE_GROUPID" val="60656f654054ed1e2fb80950"/>
</p:tagLst>
</file>

<file path=ppt/tags/tag107.xml><?xml version="1.0" encoding="utf-8"?>
<p:tagLst xmlns:a="http://schemas.openxmlformats.org/drawingml/2006/main" xmlns:r="http://schemas.openxmlformats.org/officeDocument/2006/relationships" xmlns:p="http://schemas.openxmlformats.org/presentationml/2006/main">
  <p:tag name="KSO_WM_UNIT_TYPE" val="j"/>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75"/>
  <p:tag name="KSO_WM_SLIDE_LAYOUT_INFO" val="{&quot;backgroundInfo&quot;:[{&quot;bottom&quot;:0,&quot;bottomAbs&quot;:false,&quot;left&quot;:0,&quot;leftAbs&quot;:false,&quot;right&quot;:0,&quot;rightAbs&quot;:false,&quot;top&quot;:0,&quot;topAbs&quot;:false,&quot;type&quot;:&quot;general&quot;}],&quot;direction&quot;:1,&quot;id&quot;:&quot;2023-12-21T20:34:00&quot;,&quot;maxSize&quot;:{&quot;size1&quot;:100},&quot;minSize&quot;:{&quot;size1&quot;:100},&quot;normalSize&quot;:{&quot;size1&quot;:100},&quot;subLayout&quot;:[{&quot;id&quot;:&quot;2023-12-21T20:34:00&quot;,&quot;margin&quot;:{&quot;bottom&quot;:2.117000102996826,&quot;left&quot;:2.5399999618530273,&quot;right&quot;:2.5399999618530273,&quot;top&quot;:2.117000102996826},&quot;type&quot;:0},{&quot;id&quot;:&quot;2023-12-21T20:34:00&quot;,&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1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83,&quot;width&quot;:16378}"/>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60,&quot;width&quot;:762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320,&quot;width&quot;:1654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75"/>
  <p:tag name="KSO_WM_SLIDE_LAYOUT_INFO" val="{&quot;backgroundInfo&quot;:[{&quot;bottom&quot;:0,&quot;bottomAbs&quot;:false,&quot;left&quot;:0,&quot;leftAbs&quot;:false,&quot;right&quot;:0,&quot;rightAbs&quot;:false,&quot;top&quot;:0,&quot;topAbs&quot;:false,&quot;type&quot;:&quot;general&quot;}],&quot;direction&quot;:1,&quot;id&quot;:&quot;2023-12-21T20:34:00&quot;,&quot;maxSize&quot;:{&quot;size1&quot;:100},&quot;minSize&quot;:{&quot;size1&quot;:100},&quot;normalSize&quot;:{&quot;size1&quot;:100},&quot;subLayout&quot;:[{&quot;id&quot;:&quot;2023-12-21T20:34:00&quot;,&quot;margin&quot;:{&quot;bottom&quot;:2.117000102996826,&quot;left&quot;:2.5399999618530273,&quot;right&quot;:2.5399999618530273,&quot;top&quot;:2.117000102996826},&quot;type&quot;:0},{&quot;id&quot;:&quot;2023-12-21T20:34:00&quot;,&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32.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3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40,&quot;width&quot;:4740}"/>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75"/>
  <p:tag name="KSO_WM_SLIDE_LAYOUT_INFO" val="{&quot;backgroundInfo&quot;:[{&quot;bottom&quot;:0,&quot;bottomAbs&quot;:false,&quot;left&quot;:0,&quot;leftAbs&quot;:false,&quot;right&quot;:0,&quot;rightAbs&quot;:false,&quot;top&quot;:0,&quot;topAbs&quot;:false,&quot;type&quot;:&quot;general&quot;}],&quot;direction&quot;:1,&quot;id&quot;:&quot;2023-12-21T20:34:00&quot;,&quot;maxSize&quot;:{&quot;size1&quot;:100},&quot;minSize&quot;:{&quot;size1&quot;:100},&quot;normalSize&quot;:{&quot;size1&quot;:100},&quot;subLayout&quot;:[{&quot;id&quot;:&quot;2023-12-21T20:34:00&quot;,&quot;margin&quot;:{&quot;bottom&quot;:2.117000102996826,&quot;left&quot;:2.5399999618530273,&quot;right&quot;:2.5399999618530273,&quot;top&quot;:2.117000102996826},&quot;type&quot;:0},{&quot;id&quot;:&quot;2023-12-21T20:34:00&quot;,&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4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4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00,&quot;width&quot;:12980}"/>
</p:tagLst>
</file>

<file path=ppt/tags/tag4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80,&quot;width&quot;:1308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80,&quot;width&quot;:13380}"/>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540,&quot;width&quot;:13100}"/>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75"/>
  <p:tag name="KSO_WM_SLIDE_LAYOUT_INFO" val="{&quot;backgroundInfo&quot;:[{&quot;bottom&quot;:0,&quot;bottomAbs&quot;:false,&quot;left&quot;:0,&quot;leftAbs&quot;:false,&quot;right&quot;:0,&quot;rightAbs&quot;:false,&quot;top&quot;:0,&quot;topAbs&quot;:false,&quot;type&quot;:&quot;general&quot;}],&quot;direction&quot;:1,&quot;id&quot;:&quot;2023-12-21T20:34:00&quot;,&quot;maxSize&quot;:{&quot;size1&quot;:100},&quot;minSize&quot;:{&quot;size1&quot;:100},&quot;normalSize&quot;:{&quot;size1&quot;:100},&quot;subLayout&quot;:[{&quot;id&quot;:&quot;2023-12-21T20:34:00&quot;,&quot;margin&quot;:{&quot;bottom&quot;:2.117000102996826,&quot;left&quot;:2.5399999618530273,&quot;right&quot;:2.5399999618530273,&quot;top&quot;:2.117000102996826},&quot;type&quot;:0},{&quot;id&quot;:&quot;2023-12-21T20:34:00&quot;,&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64.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75"/>
  <p:tag name="KSO_WM_SLIDE_LAYOUT_INFO" val="{&quot;backgroundInfo&quot;:[{&quot;bottom&quot;:0,&quot;bottomAbs&quot;:false,&quot;left&quot;:0,&quot;leftAbs&quot;:false,&quot;right&quot;:0,&quot;rightAbs&quot;:false,&quot;top&quot;:0,&quot;topAbs&quot;:false,&quot;type&quot;:&quot;general&quot;}],&quot;direction&quot;:1,&quot;id&quot;:&quot;2023-12-21T20:34:00&quot;,&quot;maxSize&quot;:{&quot;size1&quot;:100},&quot;minSize&quot;:{&quot;size1&quot;:100},&quot;normalSize&quot;:{&quot;size1&quot;:100},&quot;subLayout&quot;:[{&quot;id&quot;:&quot;2023-12-21T20:34:00&quot;,&quot;margin&quot;:{&quot;bottom&quot;:2.117000102996826,&quot;left&quot;:2.5399999618530273,&quot;right&quot;:2.5399999618530273,&quot;top&quot;:2.117000102996826},&quot;type&quot;:0},{&quot;id&quot;:&quot;2023-12-21T20:34:00&quot;,&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7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34,&quot;width&quot;:1189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220,&quot;width&quot;:19200}"/>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75"/>
  <p:tag name="KSO_WM_SLIDE_LAYOUT_INFO" val="{&quot;backgroundInfo&quot;:[{&quot;bottom&quot;:0,&quot;bottomAbs&quot;:false,&quot;left&quot;:0,&quot;leftAbs&quot;:false,&quot;right&quot;:0,&quot;rightAbs&quot;:false,&quot;top&quot;:0,&quot;topAbs&quot;:false,&quot;type&quot;:&quot;general&quot;}],&quot;direction&quot;:1,&quot;id&quot;:&quot;2023-12-21T20:34:00&quot;,&quot;maxSize&quot;:{&quot;size1&quot;:100},&quot;minSize&quot;:{&quot;size1&quot;:100},&quot;normalSize&quot;:{&quot;size1&quot;:100},&quot;subLayout&quot;:[{&quot;id&quot;:&quot;2023-12-21T20:34:00&quot;,&quot;margin&quot;:{&quot;bottom&quot;:2.117000102996826,&quot;left&quot;:2.5399999618530273,&quot;right&quot;:2.5399999618530273,&quot;top&quot;:2.117000102996826},&quot;type&quot;:0},{&quot;id&quot;:&quot;2023-12-21T20:34:00&quot;,&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9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734,&quot;width&quot;:1789}"/>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E8EEF2"/>
      </a:dk2>
      <a:lt2>
        <a:srgbClr val="F9FAFB"/>
      </a:lt2>
      <a:accent1>
        <a:srgbClr val="2B4663"/>
      </a:accent1>
      <a:accent2>
        <a:srgbClr val="5C7885"/>
      </a:accent2>
      <a:accent3>
        <a:srgbClr val="94ACBC"/>
      </a:accent3>
      <a:accent4>
        <a:srgbClr val="B9CAE1"/>
      </a:accent4>
      <a:accent5>
        <a:srgbClr val="97ABBD"/>
      </a:accent5>
      <a:accent6>
        <a:srgbClr val="3B606F"/>
      </a:accent6>
      <a:hlink>
        <a:srgbClr val="5FCBFB"/>
      </a:hlink>
      <a:folHlink>
        <a:srgbClr val="B759B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944753"/>
      </a:dk2>
      <a:lt2>
        <a:srgbClr val="F0DDE0"/>
      </a:lt2>
      <a:accent1>
        <a:srgbClr val="87464F"/>
      </a:accent1>
      <a:accent2>
        <a:srgbClr val="7B524D"/>
      </a:accent2>
      <a:accent3>
        <a:srgbClr val="705F4B"/>
      </a:accent3>
      <a:accent4>
        <a:srgbClr val="656C49"/>
      </a:accent4>
      <a:accent5>
        <a:srgbClr val="5A7947"/>
      </a:accent5>
      <a:accent6>
        <a:srgbClr val="4F8645"/>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1188</Words>
  <Application>Microsoft Macintosh PowerPoint</Application>
  <PresentationFormat>宽屏</PresentationFormat>
  <Paragraphs>120</Paragraphs>
  <Slides>27</Slides>
  <Notes>1</Notes>
  <HiddenSlides>0</HiddenSlides>
  <MMClips>1</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27</vt:i4>
      </vt:variant>
    </vt:vector>
  </HeadingPairs>
  <TitlesOfParts>
    <vt:vector size="39" baseType="lpstr">
      <vt:lpstr>等线</vt:lpstr>
      <vt:lpstr>宋体</vt:lpstr>
      <vt:lpstr>微软雅黑</vt:lpstr>
      <vt:lpstr>Arial</vt:lpstr>
      <vt:lpstr>Calibri</vt:lpstr>
      <vt:lpstr>Calibri Light</vt:lpstr>
      <vt:lpstr>Impact</vt:lpstr>
      <vt:lpstr>Times New Roman</vt:lpstr>
      <vt:lpstr>Wingdings</vt:lpstr>
      <vt:lpstr>Office 主题</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ZK</dc:creator>
  <cp:lastModifiedBy>Microsoft Office User</cp:lastModifiedBy>
  <cp:revision>108</cp:revision>
  <dcterms:created xsi:type="dcterms:W3CDTF">2017-05-11T09:34:00Z</dcterms:created>
  <dcterms:modified xsi:type="dcterms:W3CDTF">2024-04-06T06:58:19Z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E8414502CE0F40038DE62BD403BC5B32_12</vt:lpwstr>
  </property>
</Properties>
</file>